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handoutMasterIdLst>
    <p:handoutMasterId r:id="rId63"/>
  </p:handoutMasterIdLst>
  <p:sldIdLst>
    <p:sldId id="323" r:id="rId2"/>
    <p:sldId id="324" r:id="rId3"/>
    <p:sldId id="336" r:id="rId4"/>
    <p:sldId id="325" r:id="rId5"/>
    <p:sldId id="331" r:id="rId6"/>
    <p:sldId id="327" r:id="rId7"/>
    <p:sldId id="328" r:id="rId8"/>
    <p:sldId id="332" r:id="rId9"/>
    <p:sldId id="440" r:id="rId10"/>
    <p:sldId id="337" r:id="rId11"/>
    <p:sldId id="335" r:id="rId12"/>
    <p:sldId id="343" r:id="rId13"/>
    <p:sldId id="348" r:id="rId14"/>
    <p:sldId id="377" r:id="rId15"/>
    <p:sldId id="409" r:id="rId16"/>
    <p:sldId id="446" r:id="rId17"/>
    <p:sldId id="441" r:id="rId18"/>
    <p:sldId id="471" r:id="rId19"/>
    <p:sldId id="358" r:id="rId20"/>
    <p:sldId id="449" r:id="rId21"/>
    <p:sldId id="388" r:id="rId22"/>
    <p:sldId id="312" r:id="rId23"/>
    <p:sldId id="329" r:id="rId24"/>
    <p:sldId id="382" r:id="rId25"/>
    <p:sldId id="494" r:id="rId26"/>
    <p:sldId id="457" r:id="rId27"/>
    <p:sldId id="472" r:id="rId28"/>
    <p:sldId id="473" r:id="rId29"/>
    <p:sldId id="474" r:id="rId30"/>
    <p:sldId id="481" r:id="rId31"/>
    <p:sldId id="475" r:id="rId32"/>
    <p:sldId id="476" r:id="rId33"/>
    <p:sldId id="477" r:id="rId34"/>
    <p:sldId id="478" r:id="rId35"/>
    <p:sldId id="479" r:id="rId36"/>
    <p:sldId id="480" r:id="rId37"/>
    <p:sldId id="366" r:id="rId38"/>
    <p:sldId id="420" r:id="rId39"/>
    <p:sldId id="371" r:id="rId40"/>
    <p:sldId id="372" r:id="rId41"/>
    <p:sldId id="373" r:id="rId42"/>
    <p:sldId id="430" r:id="rId43"/>
    <p:sldId id="428" r:id="rId44"/>
    <p:sldId id="427" r:id="rId45"/>
    <p:sldId id="431" r:id="rId46"/>
    <p:sldId id="432" r:id="rId47"/>
    <p:sldId id="433" r:id="rId48"/>
    <p:sldId id="434" r:id="rId49"/>
    <p:sldId id="435" r:id="rId50"/>
    <p:sldId id="437" r:id="rId51"/>
    <p:sldId id="438" r:id="rId52"/>
    <p:sldId id="439" r:id="rId53"/>
    <p:sldId id="436" r:id="rId54"/>
    <p:sldId id="497" r:id="rId55"/>
    <p:sldId id="496" r:id="rId56"/>
    <p:sldId id="422" r:id="rId57"/>
    <p:sldId id="495" r:id="rId58"/>
    <p:sldId id="491" r:id="rId59"/>
    <p:sldId id="492" r:id="rId60"/>
    <p:sldId id="493" r:id="rId6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33337"/>
    <a:srgbClr val="A18BA3"/>
    <a:srgbClr val="139CB7"/>
    <a:srgbClr val="918BA3"/>
    <a:srgbClr val="357E69"/>
    <a:srgbClr val="437085"/>
    <a:srgbClr val="0E48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4"/>
    <p:restoredTop sz="74854"/>
  </p:normalViewPr>
  <p:slideViewPr>
    <p:cSldViewPr snapToObjects="1">
      <p:cViewPr varScale="1">
        <p:scale>
          <a:sx n="111" d="100"/>
          <a:sy n="111" d="100"/>
        </p:scale>
        <p:origin x="736" y="19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0FEE79D-1457-AD4D-976C-DE832C996804}" type="datetime1">
              <a:rPr lang="en-US"/>
              <a:pPr>
                <a:defRPr/>
              </a:pPr>
              <a:t>5/14/19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E442A6E-BE92-4F40-8C4E-315D3D32BEE8}" type="slidenum">
              <a:rPr lang="en-US"/>
              <a:pPr>
                <a:defRPr/>
              </a:pPr>
              <a:t>‹#›</a:t>
            </a:fld>
            <a:endParaRPr lang="en-US"/>
          </a:p>
        </p:txBody>
      </p:sp>
    </p:spTree>
    <p:extLst>
      <p:ext uri="{BB962C8B-B14F-4D97-AF65-F5344CB8AC3E}">
        <p14:creationId xmlns:p14="http://schemas.microsoft.com/office/powerpoint/2010/main" val="940691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4CA9E0B9-3E6C-0A46-8364-33CBD4CA4D19}" type="datetime1">
              <a:rPr lang="en-US"/>
              <a:pPr>
                <a:defRPr/>
              </a:pPr>
              <a:t>5/14/19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A09A029A-F4ED-7245-BD3E-8C2FB86AE1FB}" type="slidenum">
              <a:rPr lang="en-US"/>
              <a:pPr>
                <a:defRPr/>
              </a:pPr>
              <a:t>‹#›</a:t>
            </a:fld>
            <a:endParaRPr lang="en-US"/>
          </a:p>
        </p:txBody>
      </p:sp>
    </p:spTree>
    <p:extLst>
      <p:ext uri="{BB962C8B-B14F-4D97-AF65-F5344CB8AC3E}">
        <p14:creationId xmlns:p14="http://schemas.microsoft.com/office/powerpoint/2010/main" val="274296715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slides for IR part at end, so allow 15 mins for that. Cut off </a:t>
            </a:r>
            <a:r>
              <a:rPr lang="en-US" dirty="0" err="1"/>
              <a:t>GloVe</a:t>
            </a:r>
            <a:r>
              <a:rPr lang="en-US"/>
              <a:t> as needed!</a:t>
            </a:r>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1</a:t>
            </a:fld>
            <a:endParaRPr lang="en-US"/>
          </a:p>
        </p:txBody>
      </p:sp>
    </p:spTree>
    <p:extLst>
      <p:ext uri="{BB962C8B-B14F-4D97-AF65-F5344CB8AC3E}">
        <p14:creationId xmlns:p14="http://schemas.microsoft.com/office/powerpoint/2010/main" val="176034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look at the idea of word vectors in a bit</a:t>
            </a:r>
            <a:r>
              <a:rPr lang="en-US" baseline="0" dirty="0"/>
              <a:t> more detail before we describe our model</a:t>
            </a:r>
            <a:r>
              <a:rPr lang="en-US" dirty="0"/>
              <a:t>.</a:t>
            </a:r>
          </a:p>
          <a:p>
            <a:r>
              <a:rPr lang="en-US" dirty="0"/>
              <a:t>…Large clouds of words with similar parts</a:t>
            </a:r>
            <a:r>
              <a:rPr lang="en-US" baseline="0" dirty="0"/>
              <a:t> of speech and the smaller regions with similar meaning.</a:t>
            </a:r>
          </a:p>
          <a:p>
            <a:endParaRPr lang="en-US" baseline="0" dirty="0"/>
          </a:p>
          <a:p>
            <a:r>
              <a:rPr lang="en-US" dirty="0"/>
              <a:t>Why would we prefer this representation? To answer this question, let’s consider a commonly used alternative which is to represent words as an</a:t>
            </a:r>
            <a:r>
              <a:rPr lang="en-US" baseline="0" dirty="0"/>
              <a:t> index into a vocabulary.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F067E855-2526-4790-8A60-EAFE7FE2ACFC}" type="slidenum">
              <a:rPr lang="en-US" smtClean="0"/>
              <a:pPr>
                <a:defRPr/>
              </a:pPr>
              <a:t>17</a:t>
            </a:fld>
            <a:endParaRPr lang="en-US"/>
          </a:p>
        </p:txBody>
      </p:sp>
    </p:spTree>
    <p:extLst>
      <p:ext uri="{BB962C8B-B14F-4D97-AF65-F5344CB8AC3E}">
        <p14:creationId xmlns:p14="http://schemas.microsoft.com/office/powerpoint/2010/main" val="1534784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central new idea is that you change the word representation, as well as the other parameters of the model.</a:t>
            </a:r>
          </a:p>
          <a:p>
            <a:r>
              <a:rPr lang="en-US" baseline="0" dirty="0"/>
              <a:t>I’m going to directly and concretely build one, concrete prediction models. You may already know of some other things you might do, and we’ll come back to other possibilities next week, but this way of doing it is one of the best ways known.</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276923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obviously can't possibly predict the word exactly. And in fact in the simple model we explore there is one probability distribution predicting all words, so it has to predict a bunch of different words.</a:t>
            </a:r>
          </a:p>
          <a:p>
            <a:endParaRPr lang="en-US" dirty="0"/>
          </a:p>
          <a:p>
            <a:r>
              <a:rPr lang="en-US" dirty="0"/>
              <a:t>But it should try to give them all high probability.</a:t>
            </a:r>
          </a:p>
        </p:txBody>
      </p:sp>
      <p:sp>
        <p:nvSpPr>
          <p:cNvPr id="4" name="Slide Number Placeholder 3"/>
          <p:cNvSpPr>
            <a:spLocks noGrp="1"/>
          </p:cNvSpPr>
          <p:nvPr>
            <p:ph type="sldNum" sz="quarter" idx="5"/>
          </p:nvPr>
        </p:nvSpPr>
        <p:spPr/>
        <p:txBody>
          <a:bodyPr/>
          <a:lstStyle/>
          <a:p>
            <a:fld id="{8A3F3F06-7E4A-234B-9734-2250129F4038}" type="slidenum">
              <a:rPr lang="en-US" smtClean="0"/>
              <a:pPr/>
              <a:t>21</a:t>
            </a:fld>
            <a:endParaRPr lang="en-US"/>
          </a:p>
        </p:txBody>
      </p:sp>
    </p:spTree>
    <p:extLst>
      <p:ext uri="{BB962C8B-B14F-4D97-AF65-F5344CB8AC3E}">
        <p14:creationId xmlns:p14="http://schemas.microsoft.com/office/powerpoint/2010/main" val="387891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Negating makes it minimization problem.</a:t>
            </a:r>
          </a:p>
          <a:p>
            <a:r>
              <a:rPr lang="en-US" dirty="0"/>
              <a:t>Using log makes all the math easier!</a:t>
            </a:r>
          </a:p>
        </p:txBody>
      </p:sp>
      <p:sp>
        <p:nvSpPr>
          <p:cNvPr id="4" name="Slide Number Placeholder 3"/>
          <p:cNvSpPr>
            <a:spLocks noGrp="1"/>
          </p:cNvSpPr>
          <p:nvPr>
            <p:ph type="sldNum" sz="quarter" idx="10"/>
          </p:nvPr>
        </p:nvSpPr>
        <p:spPr/>
        <p:txBody>
          <a:bodyPr/>
          <a:lstStyle/>
          <a:p>
            <a:fld id="{8A3F3F06-7E4A-234B-9734-2250129F4038}" type="slidenum">
              <a:rPr lang="en-US" smtClean="0"/>
              <a:pPr/>
              <a:t>22</a:t>
            </a:fld>
            <a:endParaRPr lang="en-US"/>
          </a:p>
        </p:txBody>
      </p:sp>
    </p:spTree>
    <p:extLst>
      <p:ext uri="{BB962C8B-B14F-4D97-AF65-F5344CB8AC3E}">
        <p14:creationId xmlns:p14="http://schemas.microsoft.com/office/powerpoint/2010/main" val="81833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directly use the vector of a word to predict the probability!</a:t>
            </a:r>
          </a:p>
          <a:p>
            <a:r>
              <a:rPr lang="en-US" dirty="0"/>
              <a:t>Two vectors</a:t>
            </a:r>
            <a:r>
              <a:rPr lang="en-US" baseline="0" dirty="0"/>
              <a:t> makes math easier and generally works a fraction better.</a:t>
            </a:r>
          </a:p>
        </p:txBody>
      </p:sp>
      <p:sp>
        <p:nvSpPr>
          <p:cNvPr id="4" name="Slide Number Placeholder 3"/>
          <p:cNvSpPr>
            <a:spLocks noGrp="1"/>
          </p:cNvSpPr>
          <p:nvPr>
            <p:ph type="sldNum" sz="quarter" idx="10"/>
          </p:nvPr>
        </p:nvSpPr>
        <p:spPr/>
        <p:txBody>
          <a:bodyPr/>
          <a:lstStyle/>
          <a:p>
            <a:fld id="{8A3F3F06-7E4A-234B-9734-2250129F4038}" type="slidenum">
              <a:rPr lang="en-US" smtClean="0"/>
              <a:pPr/>
              <a:t>23</a:t>
            </a:fld>
            <a:endParaRPr lang="en-US"/>
          </a:p>
        </p:txBody>
      </p:sp>
    </p:spTree>
    <p:extLst>
      <p:ext uri="{BB962C8B-B14F-4D97-AF65-F5344CB8AC3E}">
        <p14:creationId xmlns:p14="http://schemas.microsoft.com/office/powerpoint/2010/main" val="1061308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F3F06-7E4A-234B-9734-2250129F4038}" type="slidenum">
              <a:rPr lang="en-US" smtClean="0"/>
              <a:pPr/>
              <a:t>24</a:t>
            </a:fld>
            <a:endParaRPr lang="en-US"/>
          </a:p>
        </p:txBody>
      </p:sp>
    </p:spTree>
    <p:extLst>
      <p:ext uri="{BB962C8B-B14F-4D97-AF65-F5344CB8AC3E}">
        <p14:creationId xmlns:p14="http://schemas.microsoft.com/office/powerpoint/2010/main" val="366212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Vocab V, dimensionality k</a:t>
            </a:r>
          </a:p>
          <a:p>
            <a:endParaRPr lang="en-US" dirty="0"/>
          </a:p>
          <a:p>
            <a:r>
              <a:rPr lang="en-US" dirty="0"/>
              <a:t>(1 x V) * (V x k) </a:t>
            </a:r>
            <a:r>
              <a:rPr lang="en-US" dirty="0">
                <a:sym typeface="Wingdings" pitchFamily="2" charset="2"/>
              </a:rPr>
              <a:t> (1 x k) * (k x V)  (1 x V)</a:t>
            </a:r>
            <a:endParaRPr lang="en-US" dirty="0"/>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25</a:t>
            </a:fld>
            <a:endParaRPr lang="en-US"/>
          </a:p>
        </p:txBody>
      </p:sp>
    </p:spTree>
    <p:extLst>
      <p:ext uri="{BB962C8B-B14F-4D97-AF65-F5344CB8AC3E}">
        <p14:creationId xmlns:p14="http://schemas.microsoft.com/office/powerpoint/2010/main" val="3225780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other optimization algorithms, for now just SGD</a:t>
            </a:r>
          </a:p>
          <a:p>
            <a:r>
              <a:rPr lang="en-US" dirty="0"/>
              <a:t>Our objective function</a:t>
            </a:r>
            <a:r>
              <a:rPr lang="en-US" baseline="0" dirty="0"/>
              <a:t> is of course a lot higher dimensional and complex!</a:t>
            </a:r>
            <a:endParaRPr lang="en-US" dirty="0"/>
          </a:p>
        </p:txBody>
      </p:sp>
      <p:sp>
        <p:nvSpPr>
          <p:cNvPr id="4" name="Slide Number Placeholder 3"/>
          <p:cNvSpPr>
            <a:spLocks noGrp="1"/>
          </p:cNvSpPr>
          <p:nvPr>
            <p:ph type="sldNum" sz="quarter" idx="10"/>
          </p:nvPr>
        </p:nvSpPr>
        <p:spPr/>
        <p:txBody>
          <a:bodyPr/>
          <a:lstStyle/>
          <a:p>
            <a:fld id="{8A3F3F06-7E4A-234B-9734-2250129F4038}" type="slidenum">
              <a:rPr lang="en-US" smtClean="0"/>
              <a:pPr/>
              <a:t>27</a:t>
            </a:fld>
            <a:endParaRPr lang="en-US"/>
          </a:p>
        </p:txBody>
      </p:sp>
    </p:spTree>
    <p:extLst>
      <p:ext uri="{BB962C8B-B14F-4D97-AF65-F5344CB8AC3E}">
        <p14:creationId xmlns:p14="http://schemas.microsoft.com/office/powerpoint/2010/main" val="1587414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minus in front and you</a:t>
            </a:r>
            <a:r>
              <a:rPr lang="en-US" baseline="0" dirty="0"/>
              <a:t> can maximize.</a:t>
            </a:r>
          </a:p>
          <a:p>
            <a:r>
              <a:rPr lang="en-US" baseline="0" dirty="0"/>
              <a:t>This is single variable, whereas we’re doing it over a vector of parameters. And a batch of examples.</a:t>
            </a:r>
            <a:endParaRPr lang="en-US" dirty="0"/>
          </a:p>
        </p:txBody>
      </p:sp>
      <p:sp>
        <p:nvSpPr>
          <p:cNvPr id="4" name="Slide Number Placeholder 3"/>
          <p:cNvSpPr>
            <a:spLocks noGrp="1"/>
          </p:cNvSpPr>
          <p:nvPr>
            <p:ph type="sldNum" sz="quarter" idx="10"/>
          </p:nvPr>
        </p:nvSpPr>
        <p:spPr/>
        <p:txBody>
          <a:bodyPr/>
          <a:lstStyle/>
          <a:p>
            <a:fld id="{8A3F3F06-7E4A-234B-9734-2250129F4038}" type="slidenum">
              <a:rPr lang="en-US" smtClean="0"/>
              <a:pPr/>
              <a:t>28</a:t>
            </a:fld>
            <a:endParaRPr lang="en-US"/>
          </a:p>
        </p:txBody>
      </p:sp>
    </p:spTree>
    <p:extLst>
      <p:ext uri="{BB962C8B-B14F-4D97-AF65-F5344CB8AC3E}">
        <p14:creationId xmlns:p14="http://schemas.microsoft.com/office/powerpoint/2010/main" val="571009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we have a maximum number of iterations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More tricks and details in later lectures!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Crazily noisy</a:t>
            </a:r>
            <a:r>
              <a:rPr lang="en-US" baseline="0" dirty="0"/>
              <a:t> estimate of the gradient. But we repeat over many times quickly, so it sort of works out. In fact you often win.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Like force directed graph layout!</a:t>
            </a:r>
            <a:endParaRPr lang="en-US" dirty="0"/>
          </a:p>
          <a:p>
            <a:endParaRPr lang="en-US" dirty="0"/>
          </a:p>
        </p:txBody>
      </p:sp>
      <p:sp>
        <p:nvSpPr>
          <p:cNvPr id="4" name="Slide Number Placeholder 3"/>
          <p:cNvSpPr>
            <a:spLocks noGrp="1"/>
          </p:cNvSpPr>
          <p:nvPr>
            <p:ph type="sldNum" sz="quarter" idx="10"/>
          </p:nvPr>
        </p:nvSpPr>
        <p:spPr/>
        <p:txBody>
          <a:bodyPr/>
          <a:lstStyle/>
          <a:p>
            <a:fld id="{8A3F3F06-7E4A-234B-9734-2250129F4038}" type="slidenum">
              <a:rPr lang="en-US" smtClean="0"/>
              <a:pPr/>
              <a:t>30</a:t>
            </a:fld>
            <a:endParaRPr lang="en-US"/>
          </a:p>
        </p:txBody>
      </p:sp>
    </p:spTree>
    <p:extLst>
      <p:ext uri="{BB962C8B-B14F-4D97-AF65-F5344CB8AC3E}">
        <p14:creationId xmlns:p14="http://schemas.microsoft.com/office/powerpoint/2010/main" val="1932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702756" indent="-270291" eaLnBrk="0" hangingPunct="0">
              <a:defRPr sz="2300">
                <a:solidFill>
                  <a:schemeClr val="tx1"/>
                </a:solidFill>
                <a:latin typeface="Lucida Sans" charset="0"/>
                <a:ea typeface="Arial Unicode MS" charset="0"/>
                <a:cs typeface="Arial Unicode MS" charset="0"/>
              </a:defRPr>
            </a:lvl2pPr>
            <a:lvl3pPr marL="1081164" indent="-216233" eaLnBrk="0" hangingPunct="0">
              <a:defRPr sz="2300">
                <a:solidFill>
                  <a:schemeClr val="tx1"/>
                </a:solidFill>
                <a:latin typeface="Lucida Sans" charset="0"/>
                <a:ea typeface="Arial Unicode MS" charset="0"/>
                <a:cs typeface="Arial Unicode MS" charset="0"/>
              </a:defRPr>
            </a:lvl3pPr>
            <a:lvl4pPr marL="1513629" indent="-216233" eaLnBrk="0" hangingPunct="0">
              <a:defRPr sz="2300">
                <a:solidFill>
                  <a:schemeClr val="tx1"/>
                </a:solidFill>
                <a:latin typeface="Lucida Sans" charset="0"/>
                <a:ea typeface="Arial Unicode MS" charset="0"/>
                <a:cs typeface="Arial Unicode MS" charset="0"/>
              </a:defRPr>
            </a:lvl4pPr>
            <a:lvl5pPr marL="1946095" indent="-216233" eaLnBrk="0" hangingPunct="0">
              <a:defRPr sz="2300">
                <a:solidFill>
                  <a:schemeClr val="tx1"/>
                </a:solidFill>
                <a:latin typeface="Lucida Sans" charset="0"/>
                <a:ea typeface="Arial Unicode MS" charset="0"/>
                <a:cs typeface="Arial Unicode MS" charset="0"/>
              </a:defRPr>
            </a:lvl5pPr>
            <a:lvl6pPr marL="2378560"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2811026"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3243491"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3675957"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AAC11EC6-D037-4F4A-A305-1AB8C0E22BDD}" type="slidenum">
              <a:rPr lang="zh-CN" altLang="en-US" sz="1100">
                <a:ea typeface="宋体" charset="0"/>
                <a:cs typeface="宋体" charset="0"/>
              </a:rPr>
              <a:pPr eaLnBrk="1" hangingPunct="1"/>
              <a:t>2</a:t>
            </a:fld>
            <a:endParaRPr lang="en-US" altLang="zh-CN" sz="1100">
              <a:ea typeface="宋体" charset="0"/>
              <a:cs typeface="宋体" charset="0"/>
            </a:endParaRPr>
          </a:p>
        </p:txBody>
      </p:sp>
      <p:sp>
        <p:nvSpPr>
          <p:cNvPr id="80899" name="Rectangle 2"/>
          <p:cNvSpPr>
            <a:spLocks noGrp="1" noRot="1" noChangeAspect="1" noChangeArrowheads="1" noTextEdit="1"/>
          </p:cNvSpPr>
          <p:nvPr>
            <p:ph type="sldImg"/>
          </p:nvPr>
        </p:nvSpPr>
        <p:spPr>
          <a:xfrm>
            <a:off x="1158875" y="682625"/>
            <a:ext cx="4546600" cy="3411538"/>
          </a:xfrm>
          <a:ln/>
        </p:spPr>
      </p:sp>
      <p:sp>
        <p:nvSpPr>
          <p:cNvPr id="80900" name="Rectangle 3"/>
          <p:cNvSpPr>
            <a:spLocks noGrp="1" noChangeArrowheads="1"/>
          </p:cNvSpPr>
          <p:nvPr>
            <p:ph type="body" idx="1"/>
          </p:nvPr>
        </p:nvSpPr>
        <p:spPr>
          <a:xfrm>
            <a:off x="913805" y="4321024"/>
            <a:ext cx="5030391" cy="4171346"/>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ea typeface="ＭＳ Ｐゴシック" charset="0"/>
              <a:cs typeface="ＭＳ Ｐゴシック" charset="0"/>
            </a:endParaRPr>
          </a:p>
        </p:txBody>
      </p:sp>
    </p:spTree>
    <p:extLst>
      <p:ext uri="{BB962C8B-B14F-4D97-AF65-F5344CB8AC3E}">
        <p14:creationId xmlns:p14="http://schemas.microsoft.com/office/powerpoint/2010/main" val="112002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(Leibniz notation):</a:t>
            </a:r>
          </a:p>
          <a:p>
            <a:r>
              <a:rPr lang="en-US" dirty="0"/>
              <a:t>Also called “backpropagation”</a:t>
            </a:r>
          </a:p>
        </p:txBody>
      </p:sp>
      <p:sp>
        <p:nvSpPr>
          <p:cNvPr id="4" name="Slide Number Placeholder 3"/>
          <p:cNvSpPr>
            <a:spLocks noGrp="1"/>
          </p:cNvSpPr>
          <p:nvPr>
            <p:ph type="sldNum" sz="quarter" idx="10"/>
          </p:nvPr>
        </p:nvSpPr>
        <p:spPr/>
        <p:txBody>
          <a:bodyPr/>
          <a:lstStyle/>
          <a:p>
            <a:fld id="{8A3F3F06-7E4A-234B-9734-2250129F4038}" type="slidenum">
              <a:rPr lang="en-US" smtClean="0"/>
              <a:pPr/>
              <a:t>31</a:t>
            </a:fld>
            <a:endParaRPr lang="en-US"/>
          </a:p>
        </p:txBody>
      </p:sp>
    </p:spTree>
    <p:extLst>
      <p:ext uri="{BB962C8B-B14F-4D97-AF65-F5344CB8AC3E}">
        <p14:creationId xmlns:p14="http://schemas.microsoft.com/office/powerpoint/2010/main" val="1547252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word vector model again.</a:t>
            </a:r>
          </a:p>
          <a:p>
            <a:r>
              <a:rPr lang="en-US" dirty="0"/>
              <a:t>AIM TO HAVE 5 MINUTES AFTER CALCULUS!</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159797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then run gradient descent using those calculated</a:t>
            </a:r>
            <a:r>
              <a:rPr lang="en-US" baseline="0" dirty="0"/>
              <a:t> derivatives, after a while, a miracle occurs.</a:t>
            </a:r>
          </a:p>
          <a:p>
            <a:r>
              <a:rPr lang="en-US" baseline="0" dirty="0"/>
              <a:t>With soft similarity this will be good for recall. It could be problematic for precision!</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497577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also</a:t>
            </a:r>
            <a:r>
              <a:rPr lang="en-US" baseline="0" dirty="0"/>
              <a:t> </a:t>
            </a:r>
            <a:r>
              <a:rPr lang="en-US" baseline="0" dirty="0" err="1"/>
              <a:t>RankNet</a:t>
            </a:r>
            <a:r>
              <a:rPr lang="en-US" baseline="0" dirty="0"/>
              <a:t> for learning to rank – but here we are interested in neural distributed representations of words.</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42</a:t>
            </a:fld>
            <a:endParaRPr lang="en-US"/>
          </a:p>
        </p:txBody>
      </p:sp>
    </p:spTree>
    <p:extLst>
      <p:ext uri="{BB962C8B-B14F-4D97-AF65-F5344CB8AC3E}">
        <p14:creationId xmlns:p14="http://schemas.microsoft.com/office/powerpoint/2010/main" val="564623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at/working with Bing.</a:t>
            </a:r>
          </a:p>
          <a:p>
            <a:r>
              <a:rPr lang="en-US" dirty="0"/>
              <a:t>Probably</a:t>
            </a:r>
            <a:r>
              <a:rPr lang="en-US" baseline="0" dirty="0"/>
              <a:t> not the definitive paper. But it exists today?</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43</a:t>
            </a:fld>
            <a:endParaRPr lang="en-US"/>
          </a:p>
        </p:txBody>
      </p:sp>
    </p:spTree>
    <p:extLst>
      <p:ext uri="{BB962C8B-B14F-4D97-AF65-F5344CB8AC3E}">
        <p14:creationId xmlns:p14="http://schemas.microsoft.com/office/powerpoint/2010/main" val="1329861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documents have 1 occurrence of the search term, but d2</a:t>
            </a:r>
            <a:r>
              <a:rPr lang="en-US" baseline="0" dirty="0"/>
              <a:t> has a lot more words that commonly co-occur with the search term. This is strong evidence that it is about the search term.</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44</a:t>
            </a:fld>
            <a:endParaRPr lang="en-US"/>
          </a:p>
        </p:txBody>
      </p:sp>
    </p:spTree>
    <p:extLst>
      <p:ext uri="{BB962C8B-B14F-4D97-AF65-F5344CB8AC3E}">
        <p14:creationId xmlns:p14="http://schemas.microsoft.com/office/powerpoint/2010/main" val="105781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a:t>
            </a:r>
            <a:r>
              <a:rPr lang="en-US" baseline="0" dirty="0"/>
              <a:t> exploitation is usually: </a:t>
            </a:r>
          </a:p>
          <a:p>
            <a:r>
              <a:rPr lang="en-US" baseline="0" dirty="0"/>
              <a:t>Just throw the context embeddings away (word2vec) – or paper says it always uses Win, which would be funnier but may be true.</a:t>
            </a:r>
          </a:p>
          <a:p>
            <a:r>
              <a:rPr lang="en-US" baseline="0" dirty="0"/>
              <a:t>Average them (</a:t>
            </a:r>
            <a:r>
              <a:rPr lang="en-US" baseline="0" dirty="0" err="1"/>
              <a:t>GloVe</a:t>
            </a:r>
            <a:r>
              <a:rPr lang="en-US" baseline="0" dirty="0"/>
              <a:t>) – gave gains</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45</a:t>
            </a:fld>
            <a:endParaRPr lang="en-US"/>
          </a:p>
        </p:txBody>
      </p:sp>
    </p:spTree>
    <p:extLst>
      <p:ext uri="{BB962C8B-B14F-4D97-AF65-F5344CB8AC3E}">
        <p14:creationId xmlns:p14="http://schemas.microsoft.com/office/powerpoint/2010/main" val="1544160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IN-IN</a:t>
            </a:r>
            <a:r>
              <a:rPr lang="en-US" baseline="0" dirty="0"/>
              <a:t> or OUT-OUT give a similar ranking that is good for similarity – words that appear in the same context (word similarity).</a:t>
            </a:r>
          </a:p>
          <a:p>
            <a:r>
              <a:rPr lang="en-US" baseline="0" dirty="0"/>
              <a:t>But for DESM, they are wanting to see whether this is a context about this word, and so they use IN-OUT similarity</a:t>
            </a:r>
          </a:p>
          <a:p>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46</a:t>
            </a:fld>
            <a:endParaRPr lang="en-US"/>
          </a:p>
        </p:txBody>
      </p:sp>
    </p:spTree>
    <p:extLst>
      <p:ext uri="{BB962C8B-B14F-4D97-AF65-F5344CB8AC3E}">
        <p14:creationId xmlns:p14="http://schemas.microsoft.com/office/powerpoint/2010/main" val="1464412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costs/gains of this? Whole document matching vs. pinpoint matching in traditional IR!</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47</a:t>
            </a:fld>
            <a:endParaRPr lang="en-US"/>
          </a:p>
        </p:txBody>
      </p:sp>
    </p:spTree>
    <p:extLst>
      <p:ext uri="{BB962C8B-B14F-4D97-AF65-F5344CB8AC3E}">
        <p14:creationId xmlns:p14="http://schemas.microsoft.com/office/powerpoint/2010/main" val="2980162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Queries are really valuable! Great way to learn word similarities in users terms!</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50</a:t>
            </a:fld>
            <a:endParaRPr lang="en-US"/>
          </a:p>
        </p:txBody>
      </p:sp>
    </p:spTree>
    <p:extLst>
      <p:ext uri="{BB962C8B-B14F-4D97-AF65-F5344CB8AC3E}">
        <p14:creationId xmlns:p14="http://schemas.microsoft.com/office/powerpoint/2010/main" val="2233626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702756" indent="-270291" eaLnBrk="0" hangingPunct="0">
              <a:defRPr sz="2300">
                <a:solidFill>
                  <a:schemeClr val="tx1"/>
                </a:solidFill>
                <a:latin typeface="Lucida Sans" charset="0"/>
                <a:ea typeface="Arial Unicode MS" charset="0"/>
                <a:cs typeface="Arial Unicode MS" charset="0"/>
              </a:defRPr>
            </a:lvl2pPr>
            <a:lvl3pPr marL="1081164" indent="-216233" eaLnBrk="0" hangingPunct="0">
              <a:defRPr sz="2300">
                <a:solidFill>
                  <a:schemeClr val="tx1"/>
                </a:solidFill>
                <a:latin typeface="Lucida Sans" charset="0"/>
                <a:ea typeface="Arial Unicode MS" charset="0"/>
                <a:cs typeface="Arial Unicode MS" charset="0"/>
              </a:defRPr>
            </a:lvl3pPr>
            <a:lvl4pPr marL="1513629" indent="-216233" eaLnBrk="0" hangingPunct="0">
              <a:defRPr sz="2300">
                <a:solidFill>
                  <a:schemeClr val="tx1"/>
                </a:solidFill>
                <a:latin typeface="Lucida Sans" charset="0"/>
                <a:ea typeface="Arial Unicode MS" charset="0"/>
                <a:cs typeface="Arial Unicode MS" charset="0"/>
              </a:defRPr>
            </a:lvl4pPr>
            <a:lvl5pPr marL="1946095" indent="-216233" eaLnBrk="0" hangingPunct="0">
              <a:defRPr sz="2300">
                <a:solidFill>
                  <a:schemeClr val="tx1"/>
                </a:solidFill>
                <a:latin typeface="Lucida Sans" charset="0"/>
                <a:ea typeface="Arial Unicode MS" charset="0"/>
                <a:cs typeface="Arial Unicode MS" charset="0"/>
              </a:defRPr>
            </a:lvl5pPr>
            <a:lvl6pPr marL="2378560"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2811026"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3243491"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3675957"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AAC11EC6-D037-4F4A-A305-1AB8C0E22BDD}" type="slidenum">
              <a:rPr lang="zh-CN" altLang="en-US" sz="1100">
                <a:ea typeface="宋体" charset="0"/>
                <a:cs typeface="宋体" charset="0"/>
              </a:rPr>
              <a:pPr eaLnBrk="1" hangingPunct="1"/>
              <a:t>3</a:t>
            </a:fld>
            <a:endParaRPr lang="en-US" altLang="zh-CN" sz="1100">
              <a:ea typeface="宋体" charset="0"/>
              <a:cs typeface="宋体" charset="0"/>
            </a:endParaRPr>
          </a:p>
        </p:txBody>
      </p:sp>
      <p:sp>
        <p:nvSpPr>
          <p:cNvPr id="80899" name="Rectangle 2"/>
          <p:cNvSpPr>
            <a:spLocks noGrp="1" noRot="1" noChangeAspect="1" noChangeArrowheads="1" noTextEdit="1"/>
          </p:cNvSpPr>
          <p:nvPr>
            <p:ph type="sldImg"/>
          </p:nvPr>
        </p:nvSpPr>
        <p:spPr>
          <a:xfrm>
            <a:off x="1158875" y="682625"/>
            <a:ext cx="4546600" cy="3411538"/>
          </a:xfrm>
          <a:ln/>
        </p:spPr>
      </p:sp>
      <p:sp>
        <p:nvSpPr>
          <p:cNvPr id="80900" name="Rectangle 3"/>
          <p:cNvSpPr>
            <a:spLocks noGrp="1" noChangeArrowheads="1"/>
          </p:cNvSpPr>
          <p:nvPr>
            <p:ph type="body" idx="1"/>
          </p:nvPr>
        </p:nvSpPr>
        <p:spPr>
          <a:xfrm>
            <a:off x="913805" y="4321024"/>
            <a:ext cx="5030391" cy="4171346"/>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ea typeface="ＭＳ Ｐゴシック" charset="0"/>
              <a:cs typeface="ＭＳ Ｐゴシック" charset="0"/>
            </a:endParaRPr>
          </a:p>
        </p:txBody>
      </p:sp>
    </p:spTree>
    <p:extLst>
      <p:ext uri="{BB962C8B-B14F-4D97-AF65-F5344CB8AC3E}">
        <p14:creationId xmlns:p14="http://schemas.microsoft.com/office/powerpoint/2010/main" val="153036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itself, doesn’t work. Nor does LSA.</a:t>
            </a:r>
          </a:p>
          <a:p>
            <a:r>
              <a:rPr lang="en-US" dirty="0"/>
              <a:t>Small</a:t>
            </a:r>
            <a:r>
              <a:rPr lang="en-US" baseline="0" dirty="0"/>
              <a:t> gains from combination, mainly in-out on queries.</a:t>
            </a:r>
          </a:p>
          <a:p>
            <a:r>
              <a:rPr lang="en-US" baseline="0" dirty="0"/>
              <a:t>Doesn’t show that distributed word representations don’t work. They’re done broad context here with centroids.</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51</a:t>
            </a:fld>
            <a:endParaRPr lang="en-US"/>
          </a:p>
        </p:txBody>
      </p:sp>
    </p:spTree>
    <p:extLst>
      <p:ext uri="{BB962C8B-B14F-4D97-AF65-F5344CB8AC3E}">
        <p14:creationId xmlns:p14="http://schemas.microsoft.com/office/powerpoint/2010/main" val="7462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Bivariate analysis of our lexical matching and neural word embedding features. On unjudged (random) documents, BM25 is very successful at giving zero score, but both IN-IN and IN-OUT give a range of scores. This explains their poor performance in non-telescoping evaluation. For the judged relevant and judged irrelevant sets, we see a range of cases where both types of feature fail. For example BM25 has both false positives, where an irrelevant document mentions the query terms, and false negatives, where a relevant document does not mention the query terms.</a:t>
            </a:r>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52</a:t>
            </a:fld>
            <a:endParaRPr lang="en-US"/>
          </a:p>
        </p:txBody>
      </p:sp>
    </p:spTree>
    <p:extLst>
      <p:ext uri="{BB962C8B-B14F-4D97-AF65-F5344CB8AC3E}">
        <p14:creationId xmlns:p14="http://schemas.microsoft.com/office/powerpoint/2010/main" val="2401715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got to in 2017. Would have to go faster to do the last few slides,</a:t>
            </a:r>
            <a:r>
              <a:rPr lang="en-US" baseline="0" dirty="0"/>
              <a:t> but maybe it doesn’t matter and this is fine, and they would only confuse?</a:t>
            </a:r>
            <a:endParaRPr lang="en-US" dirty="0"/>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53</a:t>
            </a:fld>
            <a:endParaRPr lang="en-US"/>
          </a:p>
        </p:txBody>
      </p:sp>
    </p:spTree>
    <p:extLst>
      <p:ext uri="{BB962C8B-B14F-4D97-AF65-F5344CB8AC3E}">
        <p14:creationId xmlns:p14="http://schemas.microsoft.com/office/powerpoint/2010/main" val="423180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issues of scalability. Currently best for passage retrieval.</a:t>
            </a:r>
          </a:p>
          <a:p>
            <a:endParaRPr lang="en-US" dirty="0"/>
          </a:p>
        </p:txBody>
      </p:sp>
      <p:sp>
        <p:nvSpPr>
          <p:cNvPr id="4" name="Slide Number Placeholder 3"/>
          <p:cNvSpPr>
            <a:spLocks noGrp="1"/>
          </p:cNvSpPr>
          <p:nvPr>
            <p:ph type="sldNum" sz="quarter" idx="5"/>
          </p:nvPr>
        </p:nvSpPr>
        <p:spPr/>
        <p:txBody>
          <a:bodyPr/>
          <a:lstStyle/>
          <a:p>
            <a:pPr>
              <a:defRPr/>
            </a:pPr>
            <a:fld id="{A09A029A-F4ED-7245-BD3E-8C2FB86AE1FB}" type="slidenum">
              <a:rPr lang="en-US" smtClean="0"/>
              <a:pPr>
                <a:defRPr/>
              </a:pPr>
              <a:t>55</a:t>
            </a:fld>
            <a:endParaRPr lang="en-US"/>
          </a:p>
        </p:txBody>
      </p:sp>
    </p:spTree>
    <p:extLst>
      <p:ext uri="{BB962C8B-B14F-4D97-AF65-F5344CB8AC3E}">
        <p14:creationId xmlns:p14="http://schemas.microsoft.com/office/powerpoint/2010/main" val="227199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702756" indent="-270291" eaLnBrk="0" hangingPunct="0">
              <a:defRPr sz="2300">
                <a:solidFill>
                  <a:schemeClr val="tx1"/>
                </a:solidFill>
                <a:latin typeface="Lucida Sans" charset="0"/>
                <a:ea typeface="Arial Unicode MS" charset="0"/>
                <a:cs typeface="Arial Unicode MS" charset="0"/>
              </a:defRPr>
            </a:lvl2pPr>
            <a:lvl3pPr marL="1081164" indent="-216233" eaLnBrk="0" hangingPunct="0">
              <a:defRPr sz="2300">
                <a:solidFill>
                  <a:schemeClr val="tx1"/>
                </a:solidFill>
                <a:latin typeface="Lucida Sans" charset="0"/>
                <a:ea typeface="Arial Unicode MS" charset="0"/>
                <a:cs typeface="Arial Unicode MS" charset="0"/>
              </a:defRPr>
            </a:lvl3pPr>
            <a:lvl4pPr marL="1513629" indent="-216233" eaLnBrk="0" hangingPunct="0">
              <a:defRPr sz="2300">
                <a:solidFill>
                  <a:schemeClr val="tx1"/>
                </a:solidFill>
                <a:latin typeface="Lucida Sans" charset="0"/>
                <a:ea typeface="Arial Unicode MS" charset="0"/>
                <a:cs typeface="Arial Unicode MS" charset="0"/>
              </a:defRPr>
            </a:lvl4pPr>
            <a:lvl5pPr marL="1946095" indent="-216233" eaLnBrk="0" hangingPunct="0">
              <a:defRPr sz="2300">
                <a:solidFill>
                  <a:schemeClr val="tx1"/>
                </a:solidFill>
                <a:latin typeface="Lucida Sans" charset="0"/>
                <a:ea typeface="Arial Unicode MS" charset="0"/>
                <a:cs typeface="Arial Unicode MS" charset="0"/>
              </a:defRPr>
            </a:lvl5pPr>
            <a:lvl6pPr marL="2378560"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2811026"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3243491"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3675957"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6DB17364-A257-6943-BCA7-EF9DD695AEEC}" type="slidenum">
              <a:rPr lang="zh-CN" altLang="en-US" sz="1100">
                <a:ea typeface="宋体" charset="0"/>
                <a:cs typeface="宋体" charset="0"/>
              </a:rPr>
              <a:pPr eaLnBrk="1" hangingPunct="1"/>
              <a:t>4</a:t>
            </a:fld>
            <a:endParaRPr lang="en-US" altLang="zh-CN" sz="1100">
              <a:ea typeface="宋体" charset="0"/>
              <a:cs typeface="宋体" charset="0"/>
            </a:endParaRPr>
          </a:p>
        </p:txBody>
      </p:sp>
      <p:sp>
        <p:nvSpPr>
          <p:cNvPr id="81923" name="Rectangle 2"/>
          <p:cNvSpPr>
            <a:spLocks noGrp="1" noRot="1" noChangeAspect="1" noChangeArrowheads="1" noTextEdit="1"/>
          </p:cNvSpPr>
          <p:nvPr>
            <p:ph type="sldImg"/>
          </p:nvPr>
        </p:nvSpPr>
        <p:spPr>
          <a:xfrm>
            <a:off x="1158875" y="682625"/>
            <a:ext cx="4546600" cy="3411538"/>
          </a:xfrm>
          <a:ln/>
        </p:spPr>
      </p:sp>
      <p:sp>
        <p:nvSpPr>
          <p:cNvPr id="81924" name="Rectangle 3"/>
          <p:cNvSpPr>
            <a:spLocks noGrp="1" noChangeArrowheads="1"/>
          </p:cNvSpPr>
          <p:nvPr>
            <p:ph type="body" idx="1"/>
          </p:nvPr>
        </p:nvSpPr>
        <p:spPr>
          <a:xfrm>
            <a:off x="913805" y="4321024"/>
            <a:ext cx="5030391" cy="4171346"/>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altLang="zh-CN" dirty="0">
                <a:latin typeface="Calibri" charset="0"/>
                <a:ea typeface="宋体" charset="0"/>
                <a:cs typeface="宋体" charset="0"/>
              </a:rPr>
              <a:t>E.g. </a:t>
            </a:r>
            <a:r>
              <a:rPr lang="en-US" altLang="zh-CN" dirty="0" err="1">
                <a:latin typeface="Calibri" charset="0"/>
                <a:ea typeface="宋体" charset="0"/>
                <a:cs typeface="宋体" charset="0"/>
              </a:rPr>
              <a:t>MedLine</a:t>
            </a:r>
            <a:r>
              <a:rPr lang="en-US" altLang="zh-CN" dirty="0">
                <a:latin typeface="Calibri" charset="0"/>
                <a:ea typeface="宋体" charset="0"/>
                <a:cs typeface="宋体" charset="0"/>
              </a:rPr>
              <a:t>: physician, </a:t>
            </a:r>
            <a:r>
              <a:rPr lang="en-US" altLang="zh-CN" dirty="0" err="1">
                <a:latin typeface="Calibri" charset="0"/>
                <a:ea typeface="宋体" charset="0"/>
                <a:cs typeface="宋体" charset="0"/>
              </a:rPr>
              <a:t>syn</a:t>
            </a:r>
            <a:r>
              <a:rPr lang="en-US" altLang="zh-CN" dirty="0">
                <a:latin typeface="Calibri" charset="0"/>
                <a:ea typeface="宋体" charset="0"/>
                <a:cs typeface="宋体" charset="0"/>
              </a:rPr>
              <a:t>: doc, doctor, MD, medico</a:t>
            </a:r>
          </a:p>
          <a:p>
            <a:endParaRPr lang="zh-CN" altLang="en-US" dirty="0">
              <a:ea typeface="ＭＳ Ｐゴシック" charset="0"/>
              <a:cs typeface="ＭＳ Ｐゴシック" charset="0"/>
            </a:endParaRPr>
          </a:p>
        </p:txBody>
      </p:sp>
    </p:spTree>
    <p:extLst>
      <p:ext uri="{BB962C8B-B14F-4D97-AF65-F5344CB8AC3E}">
        <p14:creationId xmlns:p14="http://schemas.microsoft.com/office/powerpoint/2010/main" val="37237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702756" indent="-270291" eaLnBrk="0" hangingPunct="0">
              <a:defRPr sz="2300">
                <a:solidFill>
                  <a:schemeClr val="tx1"/>
                </a:solidFill>
                <a:latin typeface="Lucida Sans" charset="0"/>
                <a:ea typeface="Arial Unicode MS" charset="0"/>
                <a:cs typeface="Arial Unicode MS" charset="0"/>
              </a:defRPr>
            </a:lvl2pPr>
            <a:lvl3pPr marL="1081164" indent="-216233" eaLnBrk="0" hangingPunct="0">
              <a:defRPr sz="2300">
                <a:solidFill>
                  <a:schemeClr val="tx1"/>
                </a:solidFill>
                <a:latin typeface="Lucida Sans" charset="0"/>
                <a:ea typeface="Arial Unicode MS" charset="0"/>
                <a:cs typeface="Arial Unicode MS" charset="0"/>
              </a:defRPr>
            </a:lvl3pPr>
            <a:lvl4pPr marL="1513629" indent="-216233" eaLnBrk="0" hangingPunct="0">
              <a:defRPr sz="2300">
                <a:solidFill>
                  <a:schemeClr val="tx1"/>
                </a:solidFill>
                <a:latin typeface="Lucida Sans" charset="0"/>
                <a:ea typeface="Arial Unicode MS" charset="0"/>
                <a:cs typeface="Arial Unicode MS" charset="0"/>
              </a:defRPr>
            </a:lvl4pPr>
            <a:lvl5pPr marL="1946095" indent="-216233" eaLnBrk="0" hangingPunct="0">
              <a:defRPr sz="2300">
                <a:solidFill>
                  <a:schemeClr val="tx1"/>
                </a:solidFill>
                <a:latin typeface="Lucida Sans" charset="0"/>
                <a:ea typeface="Arial Unicode MS" charset="0"/>
                <a:cs typeface="Arial Unicode MS" charset="0"/>
              </a:defRPr>
            </a:lvl5pPr>
            <a:lvl6pPr marL="2378560"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2811026"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3243491"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3675957"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77FB3BCD-A725-C648-B8F6-B39571A7A38B}" type="slidenum">
              <a:rPr lang="zh-CN" altLang="en-US" sz="1100">
                <a:ea typeface="宋体" charset="0"/>
                <a:cs typeface="宋体" charset="0"/>
              </a:rPr>
              <a:pPr eaLnBrk="1" hangingPunct="1"/>
              <a:t>6</a:t>
            </a:fld>
            <a:endParaRPr lang="en-US" altLang="zh-CN" sz="1100">
              <a:ea typeface="宋体" charset="0"/>
              <a:cs typeface="宋体" charset="0"/>
            </a:endParaRPr>
          </a:p>
        </p:txBody>
      </p:sp>
      <p:sp>
        <p:nvSpPr>
          <p:cNvPr id="82947" name="Rectangle 2"/>
          <p:cNvSpPr>
            <a:spLocks noGrp="1" noRot="1" noChangeAspect="1" noChangeArrowheads="1" noTextEdit="1"/>
          </p:cNvSpPr>
          <p:nvPr>
            <p:ph type="sldImg"/>
          </p:nvPr>
        </p:nvSpPr>
        <p:spPr>
          <a:xfrm>
            <a:off x="1158875" y="682625"/>
            <a:ext cx="4546600" cy="3411538"/>
          </a:xfrm>
          <a:ln/>
        </p:spPr>
      </p:sp>
      <p:sp>
        <p:nvSpPr>
          <p:cNvPr id="82948" name="Rectangle 3"/>
          <p:cNvSpPr>
            <a:spLocks noGrp="1" noChangeArrowheads="1"/>
          </p:cNvSpPr>
          <p:nvPr>
            <p:ph type="body" idx="1"/>
          </p:nvPr>
        </p:nvSpPr>
        <p:spPr>
          <a:xfrm>
            <a:off x="913805" y="4321024"/>
            <a:ext cx="5030391" cy="4171346"/>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ea typeface="ＭＳ Ｐゴシック" charset="0"/>
              <a:cs typeface="ＭＳ Ｐゴシック" charset="0"/>
            </a:endParaRPr>
          </a:p>
        </p:txBody>
      </p:sp>
    </p:spTree>
    <p:extLst>
      <p:ext uri="{BB962C8B-B14F-4D97-AF65-F5344CB8AC3E}">
        <p14:creationId xmlns:p14="http://schemas.microsoft.com/office/powerpoint/2010/main" val="75721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702756" indent="-270291" eaLnBrk="0" hangingPunct="0">
              <a:defRPr sz="2300">
                <a:solidFill>
                  <a:schemeClr val="tx1"/>
                </a:solidFill>
                <a:latin typeface="Lucida Sans" charset="0"/>
                <a:ea typeface="Arial Unicode MS" charset="0"/>
                <a:cs typeface="Arial Unicode MS" charset="0"/>
              </a:defRPr>
            </a:lvl2pPr>
            <a:lvl3pPr marL="1081164" indent="-216233" eaLnBrk="0" hangingPunct="0">
              <a:defRPr sz="2300">
                <a:solidFill>
                  <a:schemeClr val="tx1"/>
                </a:solidFill>
                <a:latin typeface="Lucida Sans" charset="0"/>
                <a:ea typeface="Arial Unicode MS" charset="0"/>
                <a:cs typeface="Arial Unicode MS" charset="0"/>
              </a:defRPr>
            </a:lvl3pPr>
            <a:lvl4pPr marL="1513629" indent="-216233" eaLnBrk="0" hangingPunct="0">
              <a:defRPr sz="2300">
                <a:solidFill>
                  <a:schemeClr val="tx1"/>
                </a:solidFill>
                <a:latin typeface="Lucida Sans" charset="0"/>
                <a:ea typeface="Arial Unicode MS" charset="0"/>
                <a:cs typeface="Arial Unicode MS" charset="0"/>
              </a:defRPr>
            </a:lvl4pPr>
            <a:lvl5pPr marL="1946095" indent="-216233" eaLnBrk="0" hangingPunct="0">
              <a:defRPr sz="2300">
                <a:solidFill>
                  <a:schemeClr val="tx1"/>
                </a:solidFill>
                <a:latin typeface="Lucida Sans" charset="0"/>
                <a:ea typeface="Arial Unicode MS" charset="0"/>
                <a:cs typeface="Arial Unicode MS" charset="0"/>
              </a:defRPr>
            </a:lvl5pPr>
            <a:lvl6pPr marL="2378560"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2811026"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3243491"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3675957" indent="-216233"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AAC11EC6-D037-4F4A-A305-1AB8C0E22BDD}" type="slidenum">
              <a:rPr lang="zh-CN" altLang="en-US" sz="1100">
                <a:ea typeface="宋体" charset="0"/>
                <a:cs typeface="宋体" charset="0"/>
              </a:rPr>
              <a:pPr eaLnBrk="1" hangingPunct="1"/>
              <a:t>9</a:t>
            </a:fld>
            <a:endParaRPr lang="en-US" altLang="zh-CN" sz="1100">
              <a:ea typeface="宋体" charset="0"/>
              <a:cs typeface="宋体" charset="0"/>
            </a:endParaRPr>
          </a:p>
        </p:txBody>
      </p:sp>
      <p:sp>
        <p:nvSpPr>
          <p:cNvPr id="80899" name="Rectangle 2"/>
          <p:cNvSpPr>
            <a:spLocks noGrp="1" noRot="1" noChangeAspect="1" noChangeArrowheads="1" noTextEdit="1"/>
          </p:cNvSpPr>
          <p:nvPr>
            <p:ph type="sldImg"/>
          </p:nvPr>
        </p:nvSpPr>
        <p:spPr>
          <a:xfrm>
            <a:off x="1158875" y="682625"/>
            <a:ext cx="4546600" cy="3411538"/>
          </a:xfrm>
          <a:ln/>
        </p:spPr>
      </p:sp>
      <p:sp>
        <p:nvSpPr>
          <p:cNvPr id="80900" name="Rectangle 3"/>
          <p:cNvSpPr>
            <a:spLocks noGrp="1" noChangeArrowheads="1"/>
          </p:cNvSpPr>
          <p:nvPr>
            <p:ph type="body" idx="1"/>
          </p:nvPr>
        </p:nvSpPr>
        <p:spPr>
          <a:xfrm>
            <a:off x="913805" y="4321024"/>
            <a:ext cx="5030391" cy="4171346"/>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ea typeface="ＭＳ Ｐゴシック" charset="0"/>
              <a:cs typeface="ＭＳ Ｐゴシック" charset="0"/>
            </a:endParaRPr>
          </a:p>
        </p:txBody>
      </p:sp>
    </p:spTree>
    <p:extLst>
      <p:ext uri="{BB962C8B-B14F-4D97-AF65-F5344CB8AC3E}">
        <p14:creationId xmlns:p14="http://schemas.microsoft.com/office/powerpoint/2010/main" val="201422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necessarily symmetric </a:t>
            </a:r>
            <a:r>
              <a:rPr lang="mr-IN" dirty="0"/>
              <a:t>–</a:t>
            </a:r>
            <a:r>
              <a:rPr lang="en-US" dirty="0"/>
              <a:t> query language vs. collection language </a:t>
            </a:r>
            <a:r>
              <a:rPr lang="mr-IN" dirty="0"/>
              <a:t>–</a:t>
            </a:r>
            <a:r>
              <a:rPr lang="en-US" dirty="0"/>
              <a:t> </a:t>
            </a:r>
            <a:r>
              <a:rPr lang="en-US" dirty="0" err="1"/>
              <a:t>medline</a:t>
            </a:r>
            <a:r>
              <a:rPr lang="en-US" dirty="0"/>
              <a:t> neoplasm</a:t>
            </a:r>
          </a:p>
        </p:txBody>
      </p:sp>
      <p:sp>
        <p:nvSpPr>
          <p:cNvPr id="4" name="Slide Number Placeholder 3"/>
          <p:cNvSpPr>
            <a:spLocks noGrp="1"/>
          </p:cNvSpPr>
          <p:nvPr>
            <p:ph type="sldNum" sz="quarter" idx="10"/>
          </p:nvPr>
        </p:nvSpPr>
        <p:spPr/>
        <p:txBody>
          <a:bodyPr/>
          <a:lstStyle/>
          <a:p>
            <a:pPr>
              <a:defRPr/>
            </a:pPr>
            <a:fld id="{A09A029A-F4ED-7245-BD3E-8C2FB86AE1FB}" type="slidenum">
              <a:rPr lang="en-US" smtClean="0"/>
              <a:pPr>
                <a:defRPr/>
              </a:pPr>
              <a:t>10</a:t>
            </a:fld>
            <a:endParaRPr lang="en-US"/>
          </a:p>
        </p:txBody>
      </p:sp>
    </p:spTree>
    <p:extLst>
      <p:ext uri="{BB962C8B-B14F-4D97-AF65-F5344CB8AC3E}">
        <p14:creationId xmlns:p14="http://schemas.microsoft.com/office/powerpoint/2010/main" val="45938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You can vary whether you use local or large context to get a more syntactic or semantic clustering</a:t>
            </a:r>
          </a:p>
          <a:p>
            <a:endParaRPr lang="en-US" dirty="0"/>
          </a:p>
        </p:txBody>
      </p:sp>
      <p:sp>
        <p:nvSpPr>
          <p:cNvPr id="4" name="Slide Number Placeholder 3"/>
          <p:cNvSpPr>
            <a:spLocks noGrp="1"/>
          </p:cNvSpPr>
          <p:nvPr>
            <p:ph type="sldNum" sz="quarter" idx="10"/>
          </p:nvPr>
        </p:nvSpPr>
        <p:spPr/>
        <p:txBody>
          <a:bodyPr/>
          <a:lstStyle/>
          <a:p>
            <a:fld id="{246BE9FA-3B69-3448-A090-36C93F82165C}" type="slidenum">
              <a:rPr lang="en-US" smtClean="0"/>
              <a:pPr/>
              <a:t>12</a:t>
            </a:fld>
            <a:endParaRPr lang="en-US"/>
          </a:p>
        </p:txBody>
      </p:sp>
    </p:spTree>
    <p:extLst>
      <p:ext uri="{BB962C8B-B14F-4D97-AF65-F5344CB8AC3E}">
        <p14:creationId xmlns:p14="http://schemas.microsoft.com/office/powerpoint/2010/main" val="22682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For</a:t>
            </a:r>
            <a:r>
              <a:rPr lang="en-US" sz="1200" baseline="0" dirty="0">
                <a:latin typeface="+mn-lt"/>
              </a:rPr>
              <a:t> words that appear in the same contexts, you gain by making their vectors similar!</a:t>
            </a:r>
            <a:endParaRPr lang="en-US" sz="1200"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rPr>
              <a:t>In probabilistic approaches, all the numbers are non-negative.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fld id="{8A3F3F06-7E4A-234B-9734-2250129F4038}" type="slidenum">
              <a:rPr lang="en-US" smtClean="0"/>
              <a:pPr/>
              <a:t>16</a:t>
            </a:fld>
            <a:endParaRPr lang="en-US"/>
          </a:p>
        </p:txBody>
      </p:sp>
    </p:spTree>
    <p:extLst>
      <p:ext uri="{BB962C8B-B14F-4D97-AF65-F5344CB8AC3E}">
        <p14:creationId xmlns:p14="http://schemas.microsoft.com/office/powerpoint/2010/main" val="30151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84263" y="1981200"/>
            <a:ext cx="30130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600">
                <a:solidFill>
                  <a:srgbClr val="FBFCFF"/>
                </a:solidFill>
                <a:latin typeface="Calibri"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11"/>
          <p:cNvSpPr>
            <a:spLocks noChangeArrowheads="1"/>
          </p:cNvSpPr>
          <p:nvPr/>
        </p:nvSpPr>
        <p:spPr bwMode="auto">
          <a:xfrm>
            <a:off x="830263" y="2590800"/>
            <a:ext cx="5646737"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800" b="1">
                <a:solidFill>
                  <a:srgbClr val="139CB7"/>
                </a:solidFill>
                <a:latin typeface="Calibri"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fld id="{D5E78C1E-6ECD-1345-A1C9-BD742C017985}" type="datetime1">
              <a:rPr lang="en-US"/>
              <a:pPr>
                <a:defRPr/>
              </a:pPr>
              <a:t>5/14/19</a:t>
            </a:fld>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BB3536C4-E0A2-734D-8616-B01471B5F76E}" type="slidenum">
              <a:rPr lang="en-US"/>
              <a:pPr>
                <a:defRPr/>
              </a:pPr>
              <a:t>‹#›</a:t>
            </a:fld>
            <a:endParaRPr lang="en-US"/>
          </a:p>
        </p:txBody>
      </p:sp>
    </p:spTree>
    <p:extLst>
      <p:ext uri="{BB962C8B-B14F-4D97-AF65-F5344CB8AC3E}">
        <p14:creationId xmlns:p14="http://schemas.microsoft.com/office/powerpoint/2010/main" val="305745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E10F975-4118-2443-B713-2CDB13C9FBCF}" type="datetime1">
              <a:rPr lang="en-US"/>
              <a:pPr>
                <a:defRPr/>
              </a:pPr>
              <a:t>5/14/19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120477-AF3C-504E-B276-B009887754A3}" type="slidenum">
              <a:rPr lang="en-US"/>
              <a:pPr>
                <a:defRPr/>
              </a:pPr>
              <a:t>‹#›</a:t>
            </a:fld>
            <a:endParaRPr lang="en-US"/>
          </a:p>
        </p:txBody>
      </p:sp>
    </p:spTree>
    <p:extLst>
      <p:ext uri="{BB962C8B-B14F-4D97-AF65-F5344CB8AC3E}">
        <p14:creationId xmlns:p14="http://schemas.microsoft.com/office/powerpoint/2010/main" val="245866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F35D05-24F5-804E-AA0D-F1CD0DE80FC0}" type="datetime1">
              <a:rPr lang="en-US"/>
              <a:pPr>
                <a:defRPr/>
              </a:pPr>
              <a:t>5/14/19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EC97AB-2966-B24C-97E8-5D7E82EFA19D}" type="slidenum">
              <a:rPr lang="en-US"/>
              <a:pPr>
                <a:defRPr/>
              </a:pPr>
              <a:t>‹#›</a:t>
            </a:fld>
            <a:endParaRPr lang="en-US"/>
          </a:p>
        </p:txBody>
      </p:sp>
    </p:spTree>
    <p:extLst>
      <p:ext uri="{BB962C8B-B14F-4D97-AF65-F5344CB8AC3E}">
        <p14:creationId xmlns:p14="http://schemas.microsoft.com/office/powerpoint/2010/main" val="2268795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o Bullet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58C78D0-EACD-4646-A4C1-82BCC9602BE1}" type="slidenum">
              <a:rPr lang="en-US" smtClean="0"/>
              <a:pPr/>
              <a:t>‹#›</a:t>
            </a:fld>
            <a:endParaRPr lang="en-US"/>
          </a:p>
        </p:txBody>
      </p:sp>
      <p:sp>
        <p:nvSpPr>
          <p:cNvPr id="6" name="Content Placeholder 2"/>
          <p:cNvSpPr>
            <a:spLocks noGrp="1"/>
          </p:cNvSpPr>
          <p:nvPr>
            <p:ph idx="1"/>
          </p:nvPr>
        </p:nvSpPr>
        <p:spPr>
          <a:xfrm>
            <a:off x="304800" y="1803400"/>
            <a:ext cx="8534400" cy="4445000"/>
          </a:xfrm>
        </p:spPr>
        <p:txBody>
          <a:bodyPr/>
          <a:lstStyle>
            <a:lvl1pPr marL="0" indent="0">
              <a:spcBef>
                <a:spcPts val="1800"/>
              </a:spcBef>
              <a:buNone/>
              <a:defRPr sz="2800"/>
            </a:lvl1pPr>
            <a:lvl2pPr marL="457200" indent="0">
              <a:spcBef>
                <a:spcPts val="1500"/>
              </a:spcBef>
              <a:buNone/>
              <a:defRPr sz="2400"/>
            </a:lvl2pPr>
            <a:lvl3pPr marL="800100" indent="0">
              <a:spcBef>
                <a:spcPts val="1200"/>
              </a:spcBef>
              <a:buNone/>
              <a:defRPr sz="2400"/>
            </a:lvl3pPr>
            <a:lvl4pPr marL="1143000" indent="0">
              <a:spcBef>
                <a:spcPts val="900"/>
              </a:spcBef>
              <a:buNone/>
              <a:defRPr sz="2000"/>
            </a:lvl4pPr>
            <a:lvl5pPr marL="14859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39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E4F43E50-67D6-6741-B391-CF7C87B0B2C2}" type="datetime1">
              <a:rPr lang="en-US"/>
              <a:pPr>
                <a:defRPr/>
              </a:pPr>
              <a:t>5/14/19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355C86B-FF2D-824D-9EE2-3C6D5BC43C4B}" type="slidenum">
              <a:rPr lang="en-US"/>
              <a:pPr>
                <a:defRPr/>
              </a:pPr>
              <a:t>‹#›</a:t>
            </a:fld>
            <a:endParaRPr lang="en-US"/>
          </a:p>
        </p:txBody>
      </p:sp>
    </p:spTree>
    <p:extLst>
      <p:ext uri="{BB962C8B-B14F-4D97-AF65-F5344CB8AC3E}">
        <p14:creationId xmlns:p14="http://schemas.microsoft.com/office/powerpoint/2010/main" val="41245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81541AF-7271-D24C-83E1-1DBA578401C9}" type="datetime1">
              <a:rPr lang="en-US"/>
              <a:pPr>
                <a:defRPr/>
              </a:pPr>
              <a:t>5/14/19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5CE607-BF41-734F-B15C-57416883FF14}" type="slidenum">
              <a:rPr lang="en-US"/>
              <a:pPr>
                <a:defRPr/>
              </a:pPr>
              <a:t>‹#›</a:t>
            </a:fld>
            <a:endParaRPr lang="en-US"/>
          </a:p>
        </p:txBody>
      </p:sp>
    </p:spTree>
    <p:extLst>
      <p:ext uri="{BB962C8B-B14F-4D97-AF65-F5344CB8AC3E}">
        <p14:creationId xmlns:p14="http://schemas.microsoft.com/office/powerpoint/2010/main" val="227897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fld id="{24BF186A-8324-B546-85CD-44843C31FE15}" type="datetime1">
              <a:rPr lang="en-US"/>
              <a:pPr>
                <a:defRPr/>
              </a:pPr>
              <a:t>5/14/19</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22B3D46-6FC5-1342-9D21-A6D05BD68276}" type="slidenum">
              <a:rPr lang="en-US"/>
              <a:pPr>
                <a:defRPr/>
              </a:pPr>
              <a:t>‹#›</a:t>
            </a:fld>
            <a:endParaRPr lang="en-US"/>
          </a:p>
        </p:txBody>
      </p:sp>
    </p:spTree>
    <p:extLst>
      <p:ext uri="{BB962C8B-B14F-4D97-AF65-F5344CB8AC3E}">
        <p14:creationId xmlns:p14="http://schemas.microsoft.com/office/powerpoint/2010/main" val="203131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pPr>
              <a:defRPr/>
            </a:pPr>
            <a:fld id="{BA7066C1-9291-B142-BD20-E1993CE4B705}" type="datetime1">
              <a:rPr lang="en-US"/>
              <a:pPr>
                <a:defRPr/>
              </a:pPr>
              <a:t>5/14/19</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91DC04B8-F135-6E47-B9F2-C87C8AA253E1}" type="slidenum">
              <a:rPr lang="en-US"/>
              <a:pPr>
                <a:defRPr/>
              </a:pPr>
              <a:t>‹#›</a:t>
            </a:fld>
            <a:endParaRPr lang="en-US"/>
          </a:p>
        </p:txBody>
      </p:sp>
    </p:spTree>
    <p:extLst>
      <p:ext uri="{BB962C8B-B14F-4D97-AF65-F5344CB8AC3E}">
        <p14:creationId xmlns:p14="http://schemas.microsoft.com/office/powerpoint/2010/main" val="214822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5377F789-BCCC-1544-BF08-8477F214B715}" type="datetime1">
              <a:rPr lang="en-US"/>
              <a:pPr>
                <a:defRPr/>
              </a:pPr>
              <a:t>5/14/19</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395FC1A9-01A8-4448-8F08-2CF272147DD2}" type="slidenum">
              <a:rPr lang="en-US"/>
              <a:pPr>
                <a:defRPr/>
              </a:pPr>
              <a:t>‹#›</a:t>
            </a:fld>
            <a:endParaRPr lang="en-US"/>
          </a:p>
        </p:txBody>
      </p:sp>
    </p:spTree>
    <p:extLst>
      <p:ext uri="{BB962C8B-B14F-4D97-AF65-F5344CB8AC3E}">
        <p14:creationId xmlns:p14="http://schemas.microsoft.com/office/powerpoint/2010/main" val="327712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905010C-C41D-6B46-8C4A-C3CA3EBE7932}" type="datetime1">
              <a:rPr lang="en-US"/>
              <a:pPr>
                <a:defRPr/>
              </a:pPr>
              <a:t>5/14/19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CA11C2F-6635-604B-81FF-78AFCE7855B2}" type="slidenum">
              <a:rPr lang="en-US"/>
              <a:pPr>
                <a:defRPr/>
              </a:pPr>
              <a:t>‹#›</a:t>
            </a:fld>
            <a:endParaRPr lang="en-US"/>
          </a:p>
        </p:txBody>
      </p:sp>
    </p:spTree>
    <p:extLst>
      <p:ext uri="{BB962C8B-B14F-4D97-AF65-F5344CB8AC3E}">
        <p14:creationId xmlns:p14="http://schemas.microsoft.com/office/powerpoint/2010/main" val="10271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2CA4381-2946-7041-B746-C13F9212CC40}" type="datetime1">
              <a:rPr lang="en-US"/>
              <a:pPr>
                <a:defRPr/>
              </a:pPr>
              <a:t>5/14/19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69B18B4-469A-4744-8BA9-163BE6829C5F}" type="slidenum">
              <a:rPr lang="en-US"/>
              <a:pPr>
                <a:defRPr/>
              </a:pPr>
              <a:t>‹#›</a:t>
            </a:fld>
            <a:endParaRPr lang="en-US"/>
          </a:p>
        </p:txBody>
      </p:sp>
    </p:spTree>
    <p:extLst>
      <p:ext uri="{BB962C8B-B14F-4D97-AF65-F5344CB8AC3E}">
        <p14:creationId xmlns:p14="http://schemas.microsoft.com/office/powerpoint/2010/main" val="67997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574C3C8-B71E-D947-A051-ECC3CA8F3605}" type="datetime1">
              <a:rPr lang="en-US"/>
              <a:pPr>
                <a:defRPr/>
              </a:pPr>
              <a:t>5/14/19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801C90A-7D96-9045-8531-D6F5287CE53D}" type="slidenum">
              <a:rPr lang="en-US"/>
              <a:pPr>
                <a:defRPr/>
              </a:pPr>
              <a:t>‹#›</a:t>
            </a:fld>
            <a:endParaRPr lang="en-US"/>
          </a:p>
        </p:txBody>
      </p:sp>
    </p:spTree>
    <p:extLst>
      <p:ext uri="{BB962C8B-B14F-4D97-AF65-F5344CB8AC3E}">
        <p14:creationId xmlns:p14="http://schemas.microsoft.com/office/powerpoint/2010/main" val="312635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8F0E068D-C80E-4048-B212-251225BC31C7}" type="datetime1">
              <a:rPr lang="en-US"/>
              <a:pPr>
                <a:defRPr/>
              </a:pPr>
              <a:t>5/14/19</a:t>
            </a:fld>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5AB3BC55-60CB-0F4C-BE23-88163CEDADF4}" type="slidenum">
              <a:rPr lang="en-US"/>
              <a:pPr>
                <a:defRPr/>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i="1" dirty="0"/>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46" r:id="rId3"/>
    <p:sldLayoutId id="2147483753" r:id="rId4"/>
    <p:sldLayoutId id="2147483754" r:id="rId5"/>
    <p:sldLayoutId id="2147483755" r:id="rId6"/>
    <p:sldLayoutId id="2147483747" r:id="rId7"/>
    <p:sldLayoutId id="2147483748" r:id="rId8"/>
    <p:sldLayoutId id="2147483749" r:id="rId9"/>
    <p:sldLayoutId id="2147483756" r:id="rId10"/>
    <p:sldLayoutId id="2147483750" r:id="rId11"/>
    <p:sldLayoutId id="2147483758" r:id="rId12"/>
  </p:sldLayoutIdLst>
  <p:txStyles>
    <p:titleStyle>
      <a:lvl1pPr algn="l" defTabSz="457200" rtl="0" eaLnBrk="0" fontAlgn="base" hangingPunct="0">
        <a:spcBef>
          <a:spcPct val="0"/>
        </a:spcBef>
        <a:spcAft>
          <a:spcPct val="0"/>
        </a:spcAft>
        <a:defRPr sz="4000" kern="1200">
          <a:solidFill>
            <a:schemeClr val="tx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2pPr>
      <a:lvl3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3pPr>
      <a:lvl4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4pPr>
      <a:lvl5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5pPr>
      <a:lvl6pPr marL="4572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6pPr>
      <a:lvl7pPr marL="9144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7pPr>
      <a:lvl8pPr marL="13716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8pPr>
      <a:lvl9pPr marL="18288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0.xml"/><Relationship Id="rId13" Type="http://schemas.openxmlformats.org/officeDocument/2006/relationships/image" Target="../media/image32.png"/><Relationship Id="rId3" Type="http://schemas.openxmlformats.org/officeDocument/2006/relationships/tags" Target="../tags/tag7.xml"/><Relationship Id="rId7" Type="http://schemas.openxmlformats.org/officeDocument/2006/relationships/slideLayout" Target="../slideLayouts/slideLayout6.xml"/><Relationship Id="rId12" Type="http://schemas.openxmlformats.org/officeDocument/2006/relationships/image" Target="../media/image3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30.png"/><Relationship Id="rId5" Type="http://schemas.openxmlformats.org/officeDocument/2006/relationships/tags" Target="../tags/tag9.xml"/><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tags" Target="../tags/tag8.xml"/><Relationship Id="rId9" Type="http://schemas.openxmlformats.org/officeDocument/2006/relationships/image" Target="../media/image28.png"/><Relationship Id="rId1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bloomberg.com/news/articles/2015-10-26/google-turning-its-lucrative-web-search-over-to-ai-machin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hyperlink" Target="http://research.microsoft.com/pubs/260867/pp1291-Nalisnick.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rxiv.org/abs/1602.0113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3337"/>
        </a:solidFill>
        <a:effectLst/>
      </p:bgPr>
    </p:bg>
    <p:spTree>
      <p:nvGrpSpPr>
        <p:cNvPr id="1" name=""/>
        <p:cNvGrpSpPr/>
        <p:nvPr/>
      </p:nvGrpSpPr>
      <p:grpSpPr>
        <a:xfrm>
          <a:off x="0" y="0"/>
          <a:ext cx="0" cy="0"/>
          <a:chOff x="0" y="0"/>
          <a:chExt cx="0" cy="0"/>
        </a:xfrm>
      </p:grpSpPr>
      <p:sp>
        <p:nvSpPr>
          <p:cNvPr id="15361" name="Rectangle 1027"/>
          <p:cNvSpPr>
            <a:spLocks noGrp="1" noChangeArrowheads="1"/>
          </p:cNvSpPr>
          <p:nvPr>
            <p:ph type="subTitle" idx="1"/>
          </p:nvPr>
        </p:nvSpPr>
        <p:spPr>
          <a:xfrm>
            <a:off x="1066800" y="3886200"/>
            <a:ext cx="7010400" cy="2362200"/>
          </a:xfrm>
        </p:spPr>
        <p:txBody>
          <a:bodyPr/>
          <a:lstStyle/>
          <a:p>
            <a:pPr eaLnBrk="1" hangingPunct="1"/>
            <a:r>
              <a:rPr lang="en-US" dirty="0">
                <a:solidFill>
                  <a:schemeClr val="accent1">
                    <a:lumMod val="60000"/>
                    <a:lumOff val="40000"/>
                  </a:schemeClr>
                </a:solidFill>
                <a:latin typeface="Calibri" charset="0"/>
                <a:ea typeface="ＭＳ Ｐゴシック" charset="0"/>
                <a:cs typeface="ＭＳ Ｐゴシック" charset="0"/>
              </a:rPr>
              <a:t>CS276: </a:t>
            </a:r>
            <a:r>
              <a:rPr lang="en-US" dirty="0">
                <a:solidFill>
                  <a:schemeClr val="accent1">
                    <a:lumMod val="60000"/>
                    <a:lumOff val="40000"/>
                  </a:schemeClr>
                </a:solidFill>
                <a:latin typeface="Calibri" charset="0"/>
                <a:ea typeface="ＭＳ Ｐゴシック" charset="0"/>
                <a:cs typeface="Times New Roman" charset="0"/>
              </a:rPr>
              <a:t>Information Retrieval and Web Search</a:t>
            </a:r>
          </a:p>
          <a:p>
            <a:pPr eaLnBrk="1" hangingPunct="1">
              <a:spcAft>
                <a:spcPts val="2400"/>
              </a:spcAft>
            </a:pPr>
            <a:r>
              <a:rPr lang="en-US" dirty="0">
                <a:solidFill>
                  <a:schemeClr val="accent1">
                    <a:lumMod val="60000"/>
                    <a:lumOff val="40000"/>
                  </a:schemeClr>
                </a:solidFill>
                <a:latin typeface="Calibri" charset="0"/>
                <a:ea typeface="ＭＳ Ｐゴシック" charset="0"/>
                <a:cs typeface="Times New Roman" charset="0"/>
              </a:rPr>
              <a:t>Christopher Manning and Pandu Nayak</a:t>
            </a:r>
          </a:p>
          <a:p>
            <a:pPr eaLnBrk="1" hangingPunct="1">
              <a:spcAft>
                <a:spcPts val="2400"/>
              </a:spcAft>
            </a:pPr>
            <a:r>
              <a:rPr lang="en-US" dirty="0">
                <a:solidFill>
                  <a:schemeClr val="accent1">
                    <a:lumMod val="60000"/>
                    <a:lumOff val="40000"/>
                  </a:schemeClr>
                </a:solidFill>
                <a:latin typeface="Calibri" charset="0"/>
                <a:ea typeface="ＭＳ Ｐゴシック" charset="0"/>
                <a:cs typeface="ＭＳ Ｐゴシック" charset="0"/>
              </a:rPr>
              <a:t>Lecture 14: Distributed Word Representations for Information Retrieval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directly learn term relations?</a:t>
            </a:r>
          </a:p>
        </p:txBody>
      </p:sp>
      <p:sp>
        <p:nvSpPr>
          <p:cNvPr id="3" name="Content Placeholder 2"/>
          <p:cNvSpPr>
            <a:spLocks noGrp="1"/>
          </p:cNvSpPr>
          <p:nvPr>
            <p:ph idx="1"/>
          </p:nvPr>
        </p:nvSpPr>
        <p:spPr/>
        <p:txBody>
          <a:bodyPr/>
          <a:lstStyle/>
          <a:p>
            <a:r>
              <a:rPr lang="en-US" sz="2400" dirty="0"/>
              <a:t>Basic IR is scoring on </a:t>
            </a:r>
            <a:r>
              <a:rPr lang="en-US" sz="2400" i="1" dirty="0" err="1"/>
              <a:t>q</a:t>
            </a:r>
            <a:r>
              <a:rPr lang="en-US" sz="2400" baseline="30000" dirty="0" err="1"/>
              <a:t>T</a:t>
            </a:r>
            <a:r>
              <a:rPr lang="en-US" sz="2400" i="1" dirty="0" err="1"/>
              <a:t>d</a:t>
            </a:r>
            <a:endParaRPr lang="en-US" sz="2400" i="1" dirty="0"/>
          </a:p>
          <a:p>
            <a:r>
              <a:rPr lang="en-US" sz="2400" dirty="0"/>
              <a:t>No treatment of synonyms; no machine learning</a:t>
            </a:r>
          </a:p>
          <a:p>
            <a:r>
              <a:rPr lang="en-US" sz="2400" dirty="0"/>
              <a:t>Can we learn parameters </a:t>
            </a:r>
            <a:r>
              <a:rPr lang="en-US" sz="2400" i="1" dirty="0"/>
              <a:t>W</a:t>
            </a:r>
            <a:r>
              <a:rPr lang="en-US" sz="2400" dirty="0"/>
              <a:t> to rank via </a:t>
            </a:r>
            <a:r>
              <a:rPr lang="en-US" sz="2400" i="1" dirty="0" err="1"/>
              <a:t>q</a:t>
            </a:r>
            <a:r>
              <a:rPr lang="en-US" sz="2400" baseline="30000" dirty="0" err="1"/>
              <a:t>T</a:t>
            </a:r>
            <a:r>
              <a:rPr lang="en-US" sz="2400" i="1" dirty="0" err="1"/>
              <a:t>Wd</a:t>
            </a:r>
            <a:r>
              <a:rPr lang="en-US" sz="2400" i="1" dirty="0"/>
              <a:t> </a:t>
            </a:r>
            <a:r>
              <a:rPr lang="en-US" sz="2400" dirty="0"/>
              <a:t>?</a:t>
            </a:r>
            <a:endParaRPr lang="en-US" sz="2400" i="1" dirty="0"/>
          </a:p>
          <a:p>
            <a:endParaRPr lang="en-US" sz="2400" i="1" dirty="0"/>
          </a:p>
          <a:p>
            <a:endParaRPr lang="en-US" sz="3200" i="1" dirty="0"/>
          </a:p>
          <a:p>
            <a:endParaRPr lang="en-US" sz="3200" i="1" dirty="0"/>
          </a:p>
          <a:p>
            <a:endParaRPr lang="en-US" i="1" dirty="0"/>
          </a:p>
          <a:p>
            <a:endParaRPr lang="en-US" sz="2400" i="1" dirty="0"/>
          </a:p>
          <a:p>
            <a:r>
              <a:rPr lang="en-US" sz="2400" dirty="0"/>
              <a:t>Cf. Query translation models: Berger and Lafferty (1999)</a:t>
            </a:r>
          </a:p>
          <a:p>
            <a:r>
              <a:rPr lang="en-US" sz="2400" dirty="0"/>
              <a:t>Problem is again sparsity – </a:t>
            </a:r>
            <a:r>
              <a:rPr lang="en-US" sz="2400" i="1" dirty="0"/>
              <a:t>W</a:t>
            </a:r>
            <a:r>
              <a:rPr lang="en-US" sz="2400" dirty="0"/>
              <a:t> is huge &gt; 10</a:t>
            </a:r>
            <a:r>
              <a:rPr lang="en-US" sz="2400" baseline="30000" dirty="0"/>
              <a:t>10</a:t>
            </a:r>
          </a:p>
          <a:p>
            <a:pPr marL="0" indent="0">
              <a:buNone/>
            </a:pP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01" t="6666" r="7500" b="43333"/>
          <a:stretch/>
        </p:blipFill>
        <p:spPr>
          <a:xfrm>
            <a:off x="914400" y="2895600"/>
            <a:ext cx="6019800" cy="2579995"/>
          </a:xfrm>
          <a:prstGeom prst="rect">
            <a:avLst/>
          </a:prstGeom>
        </p:spPr>
      </p:pic>
    </p:spTree>
    <p:extLst>
      <p:ext uri="{BB962C8B-B14F-4D97-AF65-F5344CB8AC3E}">
        <p14:creationId xmlns:p14="http://schemas.microsoft.com/office/powerpoint/2010/main" val="10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a better way?</a:t>
            </a:r>
          </a:p>
        </p:txBody>
      </p:sp>
      <p:sp>
        <p:nvSpPr>
          <p:cNvPr id="3" name="Content Placeholder 2"/>
          <p:cNvSpPr>
            <a:spLocks noGrp="1"/>
          </p:cNvSpPr>
          <p:nvPr>
            <p:ph idx="1"/>
          </p:nvPr>
        </p:nvSpPr>
        <p:spPr/>
        <p:txBody>
          <a:bodyPr/>
          <a:lstStyle/>
          <a:p>
            <a:r>
              <a:rPr lang="en-US" dirty="0"/>
              <a:t>Idea:</a:t>
            </a:r>
          </a:p>
          <a:p>
            <a:pPr lvl="1"/>
            <a:r>
              <a:rPr lang="en-US" dirty="0"/>
              <a:t>Can we learn a dense low-dimensional representation of a word in </a:t>
            </a:r>
            <a:r>
              <a:rPr lang="en-US" dirty="0" err="1">
                <a:latin typeface="Cambria Math"/>
                <a:cs typeface="Cambria Math"/>
              </a:rPr>
              <a:t>ℝ</a:t>
            </a:r>
            <a:r>
              <a:rPr lang="en-US" i="1" baseline="30000" dirty="0" err="1">
                <a:latin typeface="Cambria Math"/>
                <a:cs typeface="Cambria Math"/>
              </a:rPr>
              <a:t>d</a:t>
            </a:r>
            <a:r>
              <a:rPr lang="en-US" dirty="0">
                <a:latin typeface="Cambria Math"/>
                <a:cs typeface="Cambria Math"/>
              </a:rPr>
              <a:t> </a:t>
            </a:r>
            <a:r>
              <a:rPr lang="en-US" dirty="0">
                <a:cs typeface="Cambria Math"/>
              </a:rPr>
              <a:t>such that dot products</a:t>
            </a:r>
            <a:r>
              <a:rPr lang="en-US" i="1" dirty="0">
                <a:cs typeface="Cambria Math"/>
              </a:rPr>
              <a:t> </a:t>
            </a:r>
            <a:r>
              <a:rPr lang="en-US" i="1" dirty="0" err="1">
                <a:cs typeface="Cambria Math"/>
              </a:rPr>
              <a:t>u</a:t>
            </a:r>
            <a:r>
              <a:rPr lang="en-US" i="1" baseline="30000" dirty="0" err="1">
                <a:cs typeface="Cambria Math"/>
              </a:rPr>
              <a:t>T</a:t>
            </a:r>
            <a:r>
              <a:rPr lang="en-US" i="1" dirty="0" err="1">
                <a:cs typeface="Cambria Math"/>
              </a:rPr>
              <a:t>v</a:t>
            </a:r>
            <a:r>
              <a:rPr lang="en-US" i="1" dirty="0">
                <a:cs typeface="Cambria Math"/>
              </a:rPr>
              <a:t> </a:t>
            </a:r>
            <a:r>
              <a:rPr lang="en-US" dirty="0">
                <a:cs typeface="Cambria Math"/>
              </a:rPr>
              <a:t>express word similarity?</a:t>
            </a:r>
            <a:endParaRPr lang="en-US" sz="2000" i="1" dirty="0">
              <a:cs typeface="Cambria Math"/>
            </a:endParaRPr>
          </a:p>
          <a:p>
            <a:pPr lvl="1"/>
            <a:r>
              <a:rPr lang="en-US" dirty="0">
                <a:cs typeface="Cambria Math"/>
              </a:rPr>
              <a:t>We could still if we want to include a “translation” matrix between vocabularies (e.g., cross-language): </a:t>
            </a:r>
            <a:r>
              <a:rPr lang="en-US" i="1" dirty="0" err="1">
                <a:cs typeface="Cambria Math"/>
              </a:rPr>
              <a:t>u</a:t>
            </a:r>
            <a:r>
              <a:rPr lang="en-US" i="1" baseline="30000" dirty="0" err="1">
                <a:cs typeface="Cambria Math"/>
              </a:rPr>
              <a:t>T</a:t>
            </a:r>
            <a:r>
              <a:rPr lang="en-US" i="1" dirty="0" err="1">
                <a:cs typeface="Cambria Math"/>
              </a:rPr>
              <a:t>Wv</a:t>
            </a:r>
            <a:endParaRPr lang="en-US" i="1" dirty="0">
              <a:cs typeface="Cambria Math"/>
            </a:endParaRPr>
          </a:p>
          <a:p>
            <a:pPr lvl="2"/>
            <a:r>
              <a:rPr lang="en-US" dirty="0">
                <a:cs typeface="Cambria Math"/>
              </a:rPr>
              <a:t>But </a:t>
            </a:r>
            <a:r>
              <a:rPr lang="en-US" b="1" dirty="0">
                <a:cs typeface="Cambria Math"/>
              </a:rPr>
              <a:t>now </a:t>
            </a:r>
            <a:r>
              <a:rPr lang="en-US" b="1" i="1" dirty="0">
                <a:cs typeface="Cambria Math"/>
              </a:rPr>
              <a:t>W</a:t>
            </a:r>
            <a:r>
              <a:rPr lang="en-US" b="1" dirty="0">
                <a:cs typeface="Cambria Math"/>
              </a:rPr>
              <a:t> is small</a:t>
            </a:r>
            <a:r>
              <a:rPr lang="en-US" dirty="0">
                <a:cs typeface="Cambria Math"/>
              </a:rPr>
              <a:t>!</a:t>
            </a:r>
          </a:p>
          <a:p>
            <a:pPr lvl="1"/>
            <a:r>
              <a:rPr lang="en-US" dirty="0"/>
              <a:t>Supervised Semantic Indexing (</a:t>
            </a:r>
            <a:r>
              <a:rPr lang="en-US" dirty="0" err="1"/>
              <a:t>Bai</a:t>
            </a:r>
            <a:r>
              <a:rPr lang="en-US" dirty="0"/>
              <a:t> et al. </a:t>
            </a:r>
            <a:r>
              <a:rPr lang="en-US" i="1" dirty="0"/>
              <a:t>Journal of Information Retrieval </a:t>
            </a:r>
            <a:r>
              <a:rPr lang="en-US" dirty="0"/>
              <a:t>2009) shows successful use of learning </a:t>
            </a:r>
            <a:r>
              <a:rPr lang="en-US" i="1" dirty="0"/>
              <a:t>W </a:t>
            </a:r>
            <a:r>
              <a:rPr lang="en-US" dirty="0"/>
              <a:t>for information retrieval</a:t>
            </a:r>
          </a:p>
          <a:p>
            <a:pPr lvl="1"/>
            <a:endParaRPr lang="en-US" sz="2000" dirty="0"/>
          </a:p>
          <a:p>
            <a:r>
              <a:rPr lang="en-US" dirty="0"/>
              <a:t>But we’ll develop direct similarity in this class</a:t>
            </a:r>
          </a:p>
          <a:p>
            <a:endParaRPr lang="en-US" dirty="0">
              <a:cs typeface="Cambria Math"/>
            </a:endParaRPr>
          </a:p>
        </p:txBody>
      </p:sp>
    </p:spTree>
    <p:extLst>
      <p:ext uri="{BB962C8B-B14F-4D97-AF65-F5344CB8AC3E}">
        <p14:creationId xmlns:p14="http://schemas.microsoft.com/office/powerpoint/2010/main" val="8388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You can get a lot of value by representing a word by means of its neighbors</a:t>
            </a:r>
          </a:p>
          <a:p>
            <a:r>
              <a:rPr lang="en-US" sz="2400" dirty="0">
                <a:solidFill>
                  <a:srgbClr val="3A87FF"/>
                </a:solidFill>
              </a:rPr>
              <a:t>“You shall know a word by the company it keeps”</a:t>
            </a:r>
          </a:p>
          <a:p>
            <a:pPr algn="ctr"/>
            <a:r>
              <a:rPr lang="en-US" sz="1600" dirty="0"/>
              <a:t>(J. R. Firth 1957: 11)</a:t>
            </a:r>
          </a:p>
          <a:p>
            <a:r>
              <a:rPr lang="en-US" dirty="0"/>
              <a:t>One</a:t>
            </a:r>
            <a:r>
              <a:rPr lang="en-US" dirty="0">
                <a:solidFill>
                  <a:prstClr val="black"/>
                </a:solidFill>
              </a:rPr>
              <a:t> of the most successful ideas of modern statistical NLP</a:t>
            </a:r>
          </a:p>
          <a:p>
            <a:pPr lvl="1"/>
            <a:endParaRPr lang="en-US" dirty="0">
              <a:latin typeface="Arial Narrow"/>
              <a:cs typeface="Arial Narrow"/>
            </a:endParaRPr>
          </a:p>
          <a:p>
            <a:pPr lvl="1"/>
            <a:endParaRPr lang="en-US" dirty="0">
              <a:latin typeface="Arial Narrow"/>
              <a:cs typeface="Arial Narrow"/>
            </a:endParaRPr>
          </a:p>
          <a:p>
            <a:pPr lvl="1"/>
            <a:endParaRPr lang="en-US" dirty="0">
              <a:latin typeface="Arial Narrow"/>
              <a:cs typeface="Arial Narrow"/>
            </a:endParaRPr>
          </a:p>
          <a:p>
            <a:pPr marL="457200" lvl="1" indent="0" algn="ctr">
              <a:buNone/>
            </a:pPr>
            <a:r>
              <a:rPr lang="en-US" dirty="0">
                <a:latin typeface="Wingdings"/>
                <a:ea typeface="Wingdings"/>
                <a:cs typeface="Wingdings"/>
                <a:sym typeface="Wingdings"/>
              </a:rPr>
              <a:t></a:t>
            </a:r>
            <a:r>
              <a:rPr lang="en-US" dirty="0">
                <a:cs typeface="Arial Narrow"/>
                <a:sym typeface="Wingdings"/>
              </a:rPr>
              <a:t> </a:t>
            </a:r>
            <a:r>
              <a:rPr lang="en-US" dirty="0">
                <a:cs typeface="Arial Narrow"/>
              </a:rPr>
              <a:t>These words will represent </a:t>
            </a:r>
            <a:r>
              <a:rPr lang="en-US" i="1" dirty="0">
                <a:cs typeface="Arial Narrow"/>
              </a:rPr>
              <a:t>banking </a:t>
            </a:r>
            <a:r>
              <a:rPr lang="en-US" i="1" dirty="0">
                <a:latin typeface="Wingdings"/>
                <a:ea typeface="Wingdings"/>
                <a:cs typeface="Wingdings"/>
                <a:sym typeface="Wingdings"/>
              </a:rPr>
              <a:t></a:t>
            </a:r>
            <a:endParaRPr lang="en-US" dirty="0">
              <a:cs typeface="Arial Narrow"/>
            </a:endParaRPr>
          </a:p>
          <a:p>
            <a:endParaRPr lang="en-US" dirty="0"/>
          </a:p>
        </p:txBody>
      </p:sp>
      <p:sp>
        <p:nvSpPr>
          <p:cNvPr id="2" name="Title 1"/>
          <p:cNvSpPr>
            <a:spLocks noGrp="1"/>
          </p:cNvSpPr>
          <p:nvPr>
            <p:ph type="title"/>
          </p:nvPr>
        </p:nvSpPr>
        <p:spPr/>
        <p:txBody>
          <a:bodyPr>
            <a:normAutofit fontScale="90000"/>
          </a:bodyPr>
          <a:lstStyle/>
          <a:p>
            <a:r>
              <a:rPr lang="en-US" dirty="0"/>
              <a:t>Distributional similarity based representations</a:t>
            </a:r>
          </a:p>
        </p:txBody>
      </p:sp>
      <p:sp>
        <p:nvSpPr>
          <p:cNvPr id="7" name="Slide Number Placeholder 6"/>
          <p:cNvSpPr>
            <a:spLocks noGrp="1"/>
          </p:cNvSpPr>
          <p:nvPr>
            <p:ph type="sldNum" sz="quarter" idx="12"/>
          </p:nvPr>
        </p:nvSpPr>
        <p:spPr/>
        <p:txBody>
          <a:bodyPr/>
          <a:lstStyle/>
          <a:p>
            <a:fld id="{958C78D0-EACD-4646-A4C1-82BCC9602BE1}" type="slidenum">
              <a:rPr lang="en-US" smtClean="0"/>
              <a:pPr/>
              <a:t>12</a:t>
            </a:fld>
            <a:endParaRPr lang="en-US" dirty="0"/>
          </a:p>
        </p:txBody>
      </p:sp>
      <p:graphicFrame>
        <p:nvGraphicFramePr>
          <p:cNvPr id="8" name="Table 7">
            <a:extLst>
              <a:ext uri="{FF2B5EF4-FFF2-40B4-BE49-F238E27FC236}">
                <a16:creationId xmlns:a16="http://schemas.microsoft.com/office/drawing/2014/main" id="{A5ABDEC0-874C-604C-896E-CF7AC06A8C26}"/>
              </a:ext>
            </a:extLst>
          </p:cNvPr>
          <p:cNvGraphicFramePr>
            <a:graphicFrameLocks noGrp="1"/>
          </p:cNvGraphicFramePr>
          <p:nvPr>
            <p:extLst>
              <p:ext uri="{D42A27DB-BD31-4B8C-83A1-F6EECF244321}">
                <p14:modId xmlns:p14="http://schemas.microsoft.com/office/powerpoint/2010/main" val="232634987"/>
              </p:ext>
            </p:extLst>
          </p:nvPr>
        </p:nvGraphicFramePr>
        <p:xfrm>
          <a:off x="457200" y="4495800"/>
          <a:ext cx="8028431" cy="914400"/>
        </p:xfrm>
        <a:graphic>
          <a:graphicData uri="http://schemas.openxmlformats.org/drawingml/2006/table">
            <a:tbl>
              <a:tblPr firstRow="1" bandRow="1">
                <a:tableStyleId>{5C22544A-7EE6-4342-B048-85BDC9FD1C3A}</a:tableStyleId>
              </a:tblPr>
              <a:tblGrid>
                <a:gridCol w="3527894">
                  <a:extLst>
                    <a:ext uri="{9D8B030D-6E8A-4147-A177-3AD203B41FA5}">
                      <a16:colId xmlns:a16="http://schemas.microsoft.com/office/drawing/2014/main" val="20000"/>
                    </a:ext>
                  </a:extLst>
                </a:gridCol>
                <a:gridCol w="725361">
                  <a:extLst>
                    <a:ext uri="{9D8B030D-6E8A-4147-A177-3AD203B41FA5}">
                      <a16:colId xmlns:a16="http://schemas.microsoft.com/office/drawing/2014/main" val="20001"/>
                    </a:ext>
                  </a:extLst>
                </a:gridCol>
                <a:gridCol w="3775176">
                  <a:extLst>
                    <a:ext uri="{9D8B030D-6E8A-4147-A177-3AD203B41FA5}">
                      <a16:colId xmlns:a16="http://schemas.microsoft.com/office/drawing/2014/main" val="20002"/>
                    </a:ext>
                  </a:extLst>
                </a:gridCol>
              </a:tblGrid>
              <a:tr h="274319">
                <a:tc>
                  <a:txBody>
                    <a:bodyPr/>
                    <a:lstStyle/>
                    <a:p>
                      <a:pPr algn="r"/>
                      <a:r>
                        <a:rPr lang="mr-IN" sz="1400" b="0" i="1" dirty="0">
                          <a:solidFill>
                            <a:schemeClr val="tx1"/>
                          </a:solidFill>
                          <a:latin typeface="Arial Unicode MS" charset="0"/>
                          <a:ea typeface="Arial Unicode MS" charset="0"/>
                          <a:cs typeface="Arial Unicode MS" charset="0"/>
                        </a:rPr>
                        <a:t>…</a:t>
                      </a:r>
                      <a:r>
                        <a:rPr lang="en-US" sz="1400" b="0" i="1" dirty="0">
                          <a:solidFill>
                            <a:schemeClr val="tx1"/>
                          </a:solidFill>
                          <a:latin typeface="Arial Unicode MS" charset="0"/>
                          <a:ea typeface="Arial Unicode MS" charset="0"/>
                          <a:cs typeface="Arial Unicode MS" charset="0"/>
                        </a:rPr>
                        <a:t>government debt problems turning into</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400" b="1" i="1" dirty="0">
                          <a:solidFill>
                            <a:schemeClr val="tx1"/>
                          </a:solidFill>
                          <a:latin typeface="Arial Unicode MS" charset="0"/>
                          <a:ea typeface="Arial Unicode MS" charset="0"/>
                          <a:cs typeface="Arial Unicode MS" charset="0"/>
                        </a:rPr>
                        <a:t>banking</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l"/>
                      <a:r>
                        <a:rPr lang="en-US" sz="1400" b="0" i="1" dirty="0">
                          <a:solidFill>
                            <a:schemeClr val="tx1"/>
                          </a:solidFill>
                          <a:latin typeface="Arial Unicode MS" charset="0"/>
                          <a:ea typeface="Arial Unicode MS" charset="0"/>
                          <a:cs typeface="Arial Unicode MS" charset="0"/>
                        </a:rPr>
                        <a:t>crises as happened in 2009</a:t>
                      </a:r>
                      <a:r>
                        <a:rPr lang="mr-IN" sz="1400" b="0" i="1" dirty="0">
                          <a:solidFill>
                            <a:schemeClr val="tx1"/>
                          </a:solidFill>
                          <a:latin typeface="Arial Unicode MS" charset="0"/>
                          <a:ea typeface="Arial Unicode MS" charset="0"/>
                          <a:cs typeface="Arial Unicode MS" charset="0"/>
                        </a:rPr>
                        <a:t>…</a:t>
                      </a:r>
                      <a:endParaRPr lang="en-US" sz="1400" b="0" i="1" dirty="0">
                        <a:solidFill>
                          <a:schemeClr val="tx1"/>
                        </a:solidFill>
                        <a:latin typeface="Arial Unicode MS" charset="0"/>
                        <a:ea typeface="Arial Unicode MS" charset="0"/>
                        <a:cs typeface="Arial Unicode MS" charset="0"/>
                      </a:endParaRP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0"/>
                  </a:ext>
                </a:extLst>
              </a:tr>
              <a:tr h="274319">
                <a:tc>
                  <a:txBody>
                    <a:bodyPr/>
                    <a:lstStyle/>
                    <a:p>
                      <a:pPr algn="r"/>
                      <a:r>
                        <a:rPr lang="mr-IN" sz="1400" b="0" i="1" dirty="0">
                          <a:solidFill>
                            <a:schemeClr val="tx1"/>
                          </a:solidFill>
                          <a:latin typeface="Arial Unicode MS" charset="0"/>
                          <a:ea typeface="Arial Unicode MS" charset="0"/>
                          <a:cs typeface="Arial Unicode MS" charset="0"/>
                        </a:rPr>
                        <a:t>…</a:t>
                      </a:r>
                      <a:r>
                        <a:rPr lang="en-US" sz="1400" b="0" i="1" dirty="0">
                          <a:solidFill>
                            <a:schemeClr val="tx1"/>
                          </a:solidFill>
                          <a:latin typeface="Arial Unicode MS" charset="0"/>
                          <a:ea typeface="Arial Unicode MS" charset="0"/>
                          <a:cs typeface="Arial Unicode MS" charset="0"/>
                        </a:rPr>
                        <a:t>saying that Europe needs unified</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400" b="1" i="1" dirty="0">
                          <a:solidFill>
                            <a:schemeClr val="tx1"/>
                          </a:solidFill>
                          <a:latin typeface="Arial Unicode MS" charset="0"/>
                          <a:ea typeface="Arial Unicode MS" charset="0"/>
                          <a:cs typeface="Arial Unicode MS" charset="0"/>
                        </a:rPr>
                        <a:t>banking</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l"/>
                      <a:r>
                        <a:rPr lang="en-US" sz="1400" b="0" i="1" dirty="0">
                          <a:solidFill>
                            <a:schemeClr val="tx1"/>
                          </a:solidFill>
                          <a:latin typeface="Arial Unicode MS" charset="0"/>
                          <a:ea typeface="Arial Unicode MS" charset="0"/>
                          <a:cs typeface="Arial Unicode MS" charset="0"/>
                        </a:rPr>
                        <a:t>regulation to replace the hodgepodge</a:t>
                      </a:r>
                      <a:r>
                        <a:rPr lang="mr-IN" sz="1400" b="0" i="1" dirty="0">
                          <a:solidFill>
                            <a:schemeClr val="tx1"/>
                          </a:solidFill>
                          <a:latin typeface="Arial Unicode MS" charset="0"/>
                          <a:ea typeface="Arial Unicode MS" charset="0"/>
                          <a:cs typeface="Arial Unicode MS" charset="0"/>
                        </a:rPr>
                        <a:t>…</a:t>
                      </a:r>
                      <a:endParaRPr lang="en-US" sz="1400" b="0" i="1" dirty="0">
                        <a:solidFill>
                          <a:schemeClr val="tx1"/>
                        </a:solidFill>
                        <a:latin typeface="Arial Unicode MS" charset="0"/>
                        <a:ea typeface="Arial Unicode MS" charset="0"/>
                        <a:cs typeface="Arial Unicode MS" charset="0"/>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274319">
                <a:tc>
                  <a:txBody>
                    <a:bodyPr/>
                    <a:lstStyle/>
                    <a:p>
                      <a:pPr algn="r"/>
                      <a:r>
                        <a:rPr lang="mr-IN" sz="1400" b="0" i="1" dirty="0">
                          <a:solidFill>
                            <a:schemeClr val="tx1"/>
                          </a:solidFill>
                          <a:latin typeface="Arial Unicode MS" charset="0"/>
                          <a:ea typeface="Arial Unicode MS" charset="0"/>
                          <a:cs typeface="Arial Unicode MS" charset="0"/>
                        </a:rPr>
                        <a:t>…</a:t>
                      </a:r>
                      <a:r>
                        <a:rPr lang="en-US" sz="1400" b="0" i="1" dirty="0">
                          <a:solidFill>
                            <a:schemeClr val="tx1"/>
                          </a:solidFill>
                          <a:latin typeface="Arial Unicode MS" charset="0"/>
                          <a:ea typeface="Arial Unicode MS" charset="0"/>
                          <a:cs typeface="Arial Unicode MS" charset="0"/>
                        </a:rPr>
                        <a:t>India has just given its</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400" b="1" i="1" dirty="0">
                          <a:solidFill>
                            <a:schemeClr val="tx1"/>
                          </a:solidFill>
                          <a:latin typeface="Arial Unicode MS" charset="0"/>
                          <a:ea typeface="Arial Unicode MS" charset="0"/>
                          <a:cs typeface="Arial Unicode MS" charset="0"/>
                        </a:rPr>
                        <a:t>banking</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l"/>
                      <a:r>
                        <a:rPr lang="en-US" sz="1400" b="0" i="1" dirty="0">
                          <a:solidFill>
                            <a:schemeClr val="tx1"/>
                          </a:solidFill>
                          <a:latin typeface="Arial Unicode MS" charset="0"/>
                          <a:ea typeface="Arial Unicode MS" charset="0"/>
                          <a:cs typeface="Arial Unicode MS" charset="0"/>
                        </a:rPr>
                        <a:t>system a shot in the arm</a:t>
                      </a:r>
                      <a:r>
                        <a:rPr lang="mr-IN" sz="1400" b="0" i="1" dirty="0">
                          <a:solidFill>
                            <a:schemeClr val="tx1"/>
                          </a:solidFill>
                          <a:latin typeface="Arial Unicode MS" charset="0"/>
                          <a:ea typeface="Arial Unicode MS" charset="0"/>
                          <a:cs typeface="Arial Unicode MS" charset="0"/>
                        </a:rPr>
                        <a:t>…</a:t>
                      </a:r>
                      <a:endParaRPr lang="en-US" sz="1400" b="0" i="1" dirty="0">
                        <a:solidFill>
                          <a:schemeClr val="tx1"/>
                        </a:solidFill>
                        <a:latin typeface="Arial Unicode MS" charset="0"/>
                        <a:ea typeface="Arial Unicode MS" charset="0"/>
                        <a:cs typeface="Arial Unicode MS"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2"/>
                  </a:ext>
                </a:extLst>
              </a:tr>
            </a:tbl>
          </a:graphicData>
        </a:graphic>
      </p:graphicFrame>
      <p:pic>
        <p:nvPicPr>
          <p:cNvPr id="9" name="Picture 4" descr="https://upload.wikimedia.org/wikipedia/commons/thumb/c/c3/John_Rupert_Firth.png/220px-John_Rupert_Firth.png">
            <a:extLst>
              <a:ext uri="{FF2B5EF4-FFF2-40B4-BE49-F238E27FC236}">
                <a16:creationId xmlns:a16="http://schemas.microsoft.com/office/drawing/2014/main" id="{337B3B6B-66B3-5E4E-B6A4-4D4636183C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193"/>
          <a:stretch/>
        </p:blipFill>
        <p:spPr bwMode="auto">
          <a:xfrm>
            <a:off x="7620000" y="2320428"/>
            <a:ext cx="1066800" cy="110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3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Low dimensional vectors</a:t>
            </a:r>
          </a:p>
        </p:txBody>
      </p:sp>
      <p:sp>
        <p:nvSpPr>
          <p:cNvPr id="6" name="Content Placeholder 5"/>
          <p:cNvSpPr>
            <a:spLocks noGrp="1"/>
          </p:cNvSpPr>
          <p:nvPr>
            <p:ph idx="1"/>
          </p:nvPr>
        </p:nvSpPr>
        <p:spPr/>
        <p:txBody>
          <a:bodyPr/>
          <a:lstStyle/>
          <a:p>
            <a:pPr eaLnBrk="1" hangingPunct="1">
              <a:lnSpc>
                <a:spcPct val="90000"/>
              </a:lnSpc>
              <a:defRPr/>
            </a:pPr>
            <a:r>
              <a:rPr lang="en-US" dirty="0">
                <a:latin typeface="Calibri" charset="0"/>
                <a:ea typeface="ＭＳ Ｐゴシック" charset="0"/>
              </a:rPr>
              <a:t>The number of topics that people talk about is small (in some sense)</a:t>
            </a:r>
          </a:p>
          <a:p>
            <a:pPr lvl="2" eaLnBrk="1" hangingPunct="1">
              <a:lnSpc>
                <a:spcPct val="90000"/>
              </a:lnSpc>
              <a:defRPr/>
            </a:pPr>
            <a:r>
              <a:rPr lang="en-US" sz="2400" dirty="0">
                <a:latin typeface="Calibri" charset="0"/>
                <a:ea typeface="ＭＳ Ｐゴシック" charset="0"/>
              </a:rPr>
              <a:t>Clothes, movies, politics, …</a:t>
            </a:r>
          </a:p>
          <a:p>
            <a:pPr marL="457200" indent="-457200">
              <a:buFontTx/>
              <a:buChar char="•"/>
            </a:pPr>
            <a:r>
              <a:rPr lang="en-US" dirty="0"/>
              <a:t>Idea: store “most” of the important information in a fixed, small number of dimensions: a dense vector</a:t>
            </a:r>
          </a:p>
          <a:p>
            <a:pPr marL="457200" indent="-457200">
              <a:buFontTx/>
              <a:buChar char="•"/>
            </a:pPr>
            <a:r>
              <a:rPr lang="en-US" dirty="0"/>
              <a:t>Usually 25 – 1000 dimensions</a:t>
            </a:r>
          </a:p>
          <a:p>
            <a:pPr marL="0" indent="0">
              <a:buNone/>
            </a:pPr>
            <a:endParaRPr lang="en-US" dirty="0"/>
          </a:p>
          <a:p>
            <a:pPr marL="457200" indent="-457200">
              <a:buFontTx/>
              <a:buChar char="•"/>
            </a:pPr>
            <a:r>
              <a:rPr lang="en-US" dirty="0"/>
              <a:t>How to reduce the dimensionality?</a:t>
            </a:r>
          </a:p>
          <a:p>
            <a:pPr marL="857250" lvl="1" indent="-457200">
              <a:buFontTx/>
              <a:buChar char="•"/>
            </a:pPr>
            <a:r>
              <a:rPr lang="en-US" dirty="0"/>
              <a:t>Go from big, sparse co-occurrence count vector to low dimensional “word embedding” </a:t>
            </a:r>
          </a:p>
        </p:txBody>
      </p:sp>
      <p:sp>
        <p:nvSpPr>
          <p:cNvPr id="5" name="Slide Number Placeholder 4"/>
          <p:cNvSpPr>
            <a:spLocks noGrp="1"/>
          </p:cNvSpPr>
          <p:nvPr>
            <p:ph type="sldNum" sz="quarter" idx="12"/>
          </p:nvPr>
        </p:nvSpPr>
        <p:spPr/>
        <p:txBody>
          <a:bodyPr/>
          <a:lstStyle/>
          <a:p>
            <a:fld id="{958C78D0-EACD-4646-A4C1-82BCC9602BE1}" type="slidenum">
              <a:rPr lang="en-US" smtClean="0"/>
              <a:pPr/>
              <a:t>13</a:t>
            </a:fld>
            <a:endParaRPr lang="en-US"/>
          </a:p>
        </p:txBody>
      </p:sp>
    </p:spTree>
    <p:extLst>
      <p:ext uri="{BB962C8B-B14F-4D97-AF65-F5344CB8AC3E}">
        <p14:creationId xmlns:p14="http://schemas.microsoft.com/office/powerpoint/2010/main" val="301820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Traditional Way:</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Latent Semantic Indexing/Analysis</a:t>
            </a:r>
          </a:p>
        </p:txBody>
      </p:sp>
      <p:sp>
        <p:nvSpPr>
          <p:cNvPr id="2" name="Content Placeholder 1"/>
          <p:cNvSpPr>
            <a:spLocks noGrp="1"/>
          </p:cNvSpPr>
          <p:nvPr>
            <p:ph idx="1"/>
          </p:nvPr>
        </p:nvSpPr>
        <p:spPr/>
        <p:txBody>
          <a:bodyPr/>
          <a:lstStyle/>
          <a:p>
            <a:r>
              <a:rPr lang="en-US" sz="2400" dirty="0"/>
              <a:t>Use Singular Value Decomposition (SVD) – kind of like Principal Components Analysis (PCA) for an arbitrary rectangular matrix – or just random projection to find a low-dimensional basis or orthogonal vectors</a:t>
            </a:r>
          </a:p>
          <a:p>
            <a:r>
              <a:rPr lang="en-US" sz="2400" dirty="0"/>
              <a:t>Theory is that similarity is preserved as much as possible</a:t>
            </a:r>
          </a:p>
          <a:p>
            <a:r>
              <a:rPr lang="en-US" sz="2400" dirty="0"/>
              <a:t>You can actually gain in IR (slightly) by doing LSA,  as “noise” of term variation gets replaced by semantic “concepts”</a:t>
            </a:r>
          </a:p>
          <a:p>
            <a:r>
              <a:rPr lang="en-US" sz="2400" dirty="0"/>
              <a:t>Somewhat popular in the 1990s </a:t>
            </a:r>
            <a:r>
              <a:rPr lang="en-US" sz="2400" dirty="0">
                <a:solidFill>
                  <a:schemeClr val="accent3"/>
                </a:solidFill>
              </a:rPr>
              <a:t>[</a:t>
            </a:r>
            <a:r>
              <a:rPr lang="en-US" sz="2400" dirty="0" err="1">
                <a:solidFill>
                  <a:schemeClr val="accent3"/>
                </a:solidFill>
              </a:rPr>
              <a:t>Deerwester</a:t>
            </a:r>
            <a:r>
              <a:rPr lang="en-US" sz="2400" dirty="0">
                <a:solidFill>
                  <a:schemeClr val="accent3"/>
                </a:solidFill>
              </a:rPr>
              <a:t> et al. 1990, etc.]</a:t>
            </a:r>
          </a:p>
          <a:p>
            <a:pPr lvl="1"/>
            <a:r>
              <a:rPr lang="en-US" sz="2000" dirty="0"/>
              <a:t>But </a:t>
            </a:r>
            <a:r>
              <a:rPr lang="en-US" sz="2000" b="1" dirty="0"/>
              <a:t>results were always somewhat iffy </a:t>
            </a:r>
            <a:r>
              <a:rPr lang="en-US" sz="2000" dirty="0"/>
              <a:t>(</a:t>
            </a:r>
            <a:r>
              <a:rPr lang="is-IS" sz="2000" dirty="0"/>
              <a:t>… it worked sometimes)</a:t>
            </a:r>
          </a:p>
          <a:p>
            <a:pPr lvl="1"/>
            <a:r>
              <a:rPr lang="is-IS" sz="2000" dirty="0"/>
              <a:t>Hard to implement efficiently in an IR system (dense vectors!)</a:t>
            </a:r>
          </a:p>
          <a:p>
            <a:r>
              <a:rPr lang="is-IS" sz="2400" dirty="0"/>
              <a:t>Discussed in </a:t>
            </a:r>
            <a:r>
              <a:rPr lang="is-IS" sz="2400" i="1" dirty="0"/>
              <a:t>IIR</a:t>
            </a:r>
            <a:r>
              <a:rPr lang="is-IS" sz="2400" dirty="0"/>
              <a:t> chapter 18, but not discussed further here</a:t>
            </a:r>
          </a:p>
          <a:p>
            <a:pPr lvl="1"/>
            <a:r>
              <a:rPr lang="is-IS" sz="2000" dirty="0"/>
              <a:t>Not on the exam (!!!)</a:t>
            </a:r>
            <a:endParaRPr lang="en-US" sz="2000" dirty="0"/>
          </a:p>
        </p:txBody>
      </p:sp>
      <p:sp>
        <p:nvSpPr>
          <p:cNvPr id="35845"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18.2</a:t>
            </a:r>
          </a:p>
        </p:txBody>
      </p:sp>
    </p:spTree>
    <p:extLst>
      <p:ext uri="{BB962C8B-B14F-4D97-AF65-F5344CB8AC3E}">
        <p14:creationId xmlns:p14="http://schemas.microsoft.com/office/powerpoint/2010/main" val="173646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“Neural Embeddings”</a:t>
            </a:r>
          </a:p>
        </p:txBody>
      </p:sp>
    </p:spTree>
    <p:extLst>
      <p:ext uri="{BB962C8B-B14F-4D97-AF65-F5344CB8AC3E}">
        <p14:creationId xmlns:p14="http://schemas.microsoft.com/office/powerpoint/2010/main" val="95239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meaning is defined in terms of vectors</a:t>
            </a:r>
          </a:p>
        </p:txBody>
      </p:sp>
      <p:sp>
        <p:nvSpPr>
          <p:cNvPr id="3" name="Content Placeholder 2"/>
          <p:cNvSpPr>
            <a:spLocks noGrp="1"/>
          </p:cNvSpPr>
          <p:nvPr>
            <p:ph idx="1"/>
          </p:nvPr>
        </p:nvSpPr>
        <p:spPr/>
        <p:txBody>
          <a:bodyPr/>
          <a:lstStyle/>
          <a:p>
            <a:r>
              <a:rPr lang="en-US" dirty="0"/>
              <a:t>We will build a dense vector for each word type, chosen so that it is good at predicting other words appearing in its context</a:t>
            </a:r>
            <a:br>
              <a:rPr lang="en-US" dirty="0"/>
            </a:br>
            <a:r>
              <a:rPr lang="en-US" sz="1800" dirty="0"/>
              <a:t> </a:t>
            </a:r>
            <a:r>
              <a:rPr lang="mr-IN" sz="1800" dirty="0">
                <a:solidFill>
                  <a:schemeClr val="accent3"/>
                </a:solidFill>
              </a:rPr>
              <a:t>…</a:t>
            </a:r>
            <a:r>
              <a:rPr lang="en-US" sz="1800" dirty="0">
                <a:solidFill>
                  <a:schemeClr val="accent3"/>
                </a:solidFill>
              </a:rPr>
              <a:t> those other words also being represented by vectors </a:t>
            </a:r>
            <a:r>
              <a:rPr lang="mr-IN" sz="1800" dirty="0">
                <a:solidFill>
                  <a:schemeClr val="accent3"/>
                </a:solidFill>
              </a:rPr>
              <a:t>…</a:t>
            </a:r>
            <a:r>
              <a:rPr lang="en-US" sz="1800" dirty="0">
                <a:solidFill>
                  <a:schemeClr val="accent3"/>
                </a:solidFill>
              </a:rPr>
              <a:t> it all gets a bit recursive</a:t>
            </a:r>
          </a:p>
        </p:txBody>
      </p:sp>
      <p:grpSp>
        <p:nvGrpSpPr>
          <p:cNvPr id="12" name="Group 11"/>
          <p:cNvGrpSpPr/>
          <p:nvPr/>
        </p:nvGrpSpPr>
        <p:grpSpPr>
          <a:xfrm>
            <a:off x="4343400" y="3316281"/>
            <a:ext cx="1681552" cy="3394081"/>
            <a:chOff x="6380844" y="2123646"/>
            <a:chExt cx="1473199" cy="3080141"/>
          </a:xfrm>
        </p:grpSpPr>
        <p:sp>
          <p:nvSpPr>
            <p:cNvPr id="4" name="TextBox 3"/>
            <p:cNvSpPr txBox="1"/>
            <p:nvPr/>
          </p:nvSpPr>
          <p:spPr>
            <a:xfrm>
              <a:off x="6380844" y="2403021"/>
              <a:ext cx="1289050" cy="2800766"/>
            </a:xfrm>
            <a:prstGeom prst="rect">
              <a:avLst/>
            </a:prstGeom>
            <a:noFill/>
          </p:spPr>
          <p:txBody>
            <a:bodyPr wrap="square" rtlCol="0">
              <a:spAutoFit/>
            </a:bodyPr>
            <a:lstStyle/>
            <a:p>
              <a:pPr algn="r"/>
              <a:r>
                <a:rPr lang="en-US" sz="2200" dirty="0"/>
                <a:t>0.286</a:t>
              </a:r>
            </a:p>
            <a:p>
              <a:pPr algn="r"/>
              <a:r>
                <a:rPr lang="en-US" sz="2200" dirty="0"/>
                <a:t>0.792</a:t>
              </a:r>
            </a:p>
            <a:p>
              <a:pPr algn="r"/>
              <a:r>
                <a:rPr lang="en-US" sz="2200" dirty="0"/>
                <a:t>−0.177</a:t>
              </a:r>
            </a:p>
            <a:p>
              <a:pPr algn="r"/>
              <a:r>
                <a:rPr lang="en-US" sz="2200" dirty="0"/>
                <a:t>−0.107</a:t>
              </a:r>
            </a:p>
            <a:p>
              <a:pPr algn="r"/>
              <a:r>
                <a:rPr lang="en-US" sz="2200" dirty="0"/>
                <a:t>0.109</a:t>
              </a:r>
            </a:p>
            <a:p>
              <a:pPr algn="r"/>
              <a:r>
                <a:rPr lang="en-US" sz="2200" dirty="0"/>
                <a:t>−0.542</a:t>
              </a:r>
            </a:p>
            <a:p>
              <a:pPr algn="r"/>
              <a:r>
                <a:rPr lang="en-US" sz="2200" dirty="0"/>
                <a:t>0.349</a:t>
              </a:r>
            </a:p>
            <a:p>
              <a:pPr algn="r"/>
              <a:r>
                <a:rPr lang="en-US" sz="2200" dirty="0"/>
                <a:t>0.271</a:t>
              </a:r>
            </a:p>
          </p:txBody>
        </p:sp>
        <p:sp>
          <p:nvSpPr>
            <p:cNvPr id="10" name="Double Bracket 9"/>
            <p:cNvSpPr/>
            <p:nvPr/>
          </p:nvSpPr>
          <p:spPr bwMode="auto">
            <a:xfrm>
              <a:off x="6645728" y="2123646"/>
              <a:ext cx="1208315" cy="3080141"/>
            </a:xfrm>
            <a:prstGeom prst="bracketPair">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grpSp>
      <p:sp>
        <p:nvSpPr>
          <p:cNvPr id="8" name="Content Placeholder 10">
            <a:extLst>
              <a:ext uri="{FF2B5EF4-FFF2-40B4-BE49-F238E27FC236}">
                <a16:creationId xmlns:a16="http://schemas.microsoft.com/office/drawing/2014/main" id="{218CF262-DE03-DC48-A4C5-65826E2AC18B}"/>
              </a:ext>
            </a:extLst>
          </p:cNvPr>
          <p:cNvSpPr txBox="1">
            <a:spLocks/>
          </p:cNvSpPr>
          <p:nvPr/>
        </p:nvSpPr>
        <p:spPr>
          <a:xfrm>
            <a:off x="2615855" y="4622748"/>
            <a:ext cx="1742978" cy="544498"/>
          </a:xfrm>
          <a:prstGeom prst="rect">
            <a:avLst/>
          </a:prstGeom>
        </p:spPr>
        <p:txBody>
          <a:bodyPr/>
          <a:lst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0"/>
              <a:buNone/>
            </a:pPr>
            <a:r>
              <a:rPr lang="en-US" i="1" dirty="0">
                <a:solidFill>
                  <a:schemeClr val="tx2">
                    <a:lumMod val="60000"/>
                    <a:lumOff val="40000"/>
                  </a:schemeClr>
                </a:solidFill>
              </a:rPr>
              <a:t>banking</a:t>
            </a:r>
            <a:r>
              <a:rPr lang="en-US" i="1" dirty="0">
                <a:solidFill>
                  <a:schemeClr val="accent2">
                    <a:lumMod val="60000"/>
                    <a:lumOff val="40000"/>
                  </a:schemeClr>
                </a:solidFill>
              </a:rPr>
              <a:t>  </a:t>
            </a:r>
            <a:r>
              <a:rPr lang="en-US" dirty="0"/>
              <a:t>=</a:t>
            </a:r>
          </a:p>
        </p:txBody>
      </p:sp>
    </p:spTree>
    <p:extLst>
      <p:ext uri="{BB962C8B-B14F-4D97-AF65-F5344CB8AC3E}">
        <p14:creationId xmlns:p14="http://schemas.microsoft.com/office/powerpoint/2010/main" val="209754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mbeddings-mostcommon.EMBEDDING_SIZE=50.png"/>
          <p:cNvPicPr>
            <a:picLocks noGrp="1" noChangeAspect="1"/>
          </p:cNvPicPr>
          <p:nvPr>
            <p:ph idx="1"/>
          </p:nvPr>
        </p:nvPicPr>
        <p:blipFill>
          <a:blip r:embed="rId3">
            <a:extLst>
              <a:ext uri="{28A0092B-C50C-407E-A947-70E740481C1C}">
                <a14:useLocalDpi xmlns:a14="http://schemas.microsoft.com/office/drawing/2010/main"/>
              </a:ext>
            </a:extLst>
          </a:blip>
          <a:srcRect/>
          <a:stretch>
            <a:fillRect/>
          </a:stretch>
        </p:blipFill>
        <p:spPr/>
      </p:pic>
      <p:pic>
        <p:nvPicPr>
          <p:cNvPr id="5" name="Picture 4" descr="embeddings-mostcommon.EMBEDDING_SIZE=50.png"/>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04800" y="1803400"/>
            <a:ext cx="8534400" cy="4445000"/>
          </a:xfrm>
          <a:prstGeom prst="rect">
            <a:avLst/>
          </a:prstGeom>
        </p:spPr>
      </p:pic>
      <p:pic>
        <p:nvPicPr>
          <p:cNvPr id="6" name="Picture 5" descr="embeddings-mostcommon.EMBEDDING_SIZE=50.pn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04800" y="1631955"/>
            <a:ext cx="8534400" cy="4744351"/>
          </a:xfrm>
          <a:prstGeom prst="rect">
            <a:avLst/>
          </a:prstGeom>
        </p:spPr>
      </p:pic>
      <p:sp>
        <p:nvSpPr>
          <p:cNvPr id="2" name="Title 1"/>
          <p:cNvSpPr>
            <a:spLocks noGrp="1"/>
          </p:cNvSpPr>
          <p:nvPr>
            <p:ph type="title"/>
          </p:nvPr>
        </p:nvSpPr>
        <p:spPr/>
        <p:txBody>
          <a:bodyPr>
            <a:normAutofit fontScale="90000"/>
          </a:bodyPr>
          <a:lstStyle/>
          <a:p>
            <a:r>
              <a:rPr lang="en-US" dirty="0"/>
              <a:t>Neural word embeddings - visualization</a:t>
            </a:r>
          </a:p>
        </p:txBody>
      </p:sp>
      <p:sp>
        <p:nvSpPr>
          <p:cNvPr id="3" name="Slide Number Placeholder 2"/>
          <p:cNvSpPr>
            <a:spLocks noGrp="1"/>
          </p:cNvSpPr>
          <p:nvPr>
            <p:ph type="sldNum" sz="quarter" idx="12"/>
          </p:nvPr>
        </p:nvSpPr>
        <p:spPr/>
        <p:txBody>
          <a:bodyPr/>
          <a:lstStyle/>
          <a:p>
            <a:fld id="{958C78D0-EACD-4646-A4C1-82BCC9602BE1}" type="slidenum">
              <a:rPr lang="en-US" smtClean="0"/>
              <a:pPr/>
              <a:t>17</a:t>
            </a:fld>
            <a:endParaRPr lang="en-US"/>
          </a:p>
        </p:txBody>
      </p:sp>
      <p:sp>
        <p:nvSpPr>
          <p:cNvPr id="9" name="Rectangle 8"/>
          <p:cNvSpPr/>
          <p:nvPr/>
        </p:nvSpPr>
        <p:spPr bwMode="auto">
          <a:xfrm>
            <a:off x="304800" y="1803400"/>
            <a:ext cx="8534400" cy="4470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pic>
        <p:nvPicPr>
          <p:cNvPr id="10" name="Picture 9"/>
          <p:cNvPicPr>
            <a:picLocks noChangeAspect="1"/>
          </p:cNvPicPr>
          <p:nvPr/>
        </p:nvPicPr>
        <p:blipFill>
          <a:blip r:embed="rId6"/>
          <a:stretch>
            <a:fillRect/>
          </a:stretch>
        </p:blipFill>
        <p:spPr>
          <a:xfrm>
            <a:off x="1250357" y="1422400"/>
            <a:ext cx="6438900" cy="5308600"/>
          </a:xfrm>
          <a:prstGeom prst="rect">
            <a:avLst/>
          </a:prstGeom>
        </p:spPr>
      </p:pic>
    </p:spTree>
    <p:extLst>
      <p:ext uri="{BB962C8B-B14F-4D97-AF65-F5344CB8AC3E}">
        <p14:creationId xmlns:p14="http://schemas.microsoft.com/office/powerpoint/2010/main" val="19324049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idea of learning neural network word embeddings</a:t>
            </a:r>
          </a:p>
        </p:txBody>
      </p:sp>
      <p:sp>
        <p:nvSpPr>
          <p:cNvPr id="4" name="Content Placeholder 3"/>
          <p:cNvSpPr>
            <a:spLocks noGrp="1"/>
          </p:cNvSpPr>
          <p:nvPr>
            <p:ph idx="1"/>
          </p:nvPr>
        </p:nvSpPr>
        <p:spPr/>
        <p:txBody>
          <a:bodyPr/>
          <a:lstStyle/>
          <a:p>
            <a:r>
              <a:rPr lang="en-US" dirty="0"/>
              <a:t>We define a model that aims to predict between a center word </a:t>
            </a:r>
            <a:r>
              <a:rPr lang="en-US" i="1" dirty="0" err="1"/>
              <a:t>w</a:t>
            </a:r>
            <a:r>
              <a:rPr lang="en-US" i="1" baseline="-25000" dirty="0" err="1"/>
              <a:t>t</a:t>
            </a:r>
            <a:r>
              <a:rPr lang="en-US" dirty="0"/>
              <a:t> and context words in terms of word vectors</a:t>
            </a:r>
          </a:p>
          <a:p>
            <a:r>
              <a:rPr lang="en-US" dirty="0"/>
              <a:t>	p(</a:t>
            </a:r>
            <a:r>
              <a:rPr lang="en-US" dirty="0" err="1"/>
              <a:t>context|</a:t>
            </a:r>
            <a:r>
              <a:rPr lang="en-US" i="1" dirty="0" err="1"/>
              <a:t>w</a:t>
            </a:r>
            <a:r>
              <a:rPr lang="en-US" i="1" baseline="-25000" dirty="0" err="1"/>
              <a:t>t</a:t>
            </a:r>
            <a:r>
              <a:rPr lang="en-US" dirty="0"/>
              <a:t>) = </a:t>
            </a:r>
            <a:r>
              <a:rPr lang="mr-IN" dirty="0"/>
              <a:t>…</a:t>
            </a:r>
            <a:endParaRPr lang="en-US" dirty="0"/>
          </a:p>
          <a:p>
            <a:r>
              <a:rPr lang="en-US" dirty="0"/>
              <a:t> which has a loss function, e.g.,</a:t>
            </a:r>
          </a:p>
          <a:p>
            <a:r>
              <a:rPr lang="en-US" dirty="0"/>
              <a:t>	</a:t>
            </a:r>
            <a:r>
              <a:rPr lang="en-US" i="1" dirty="0"/>
              <a:t>J</a:t>
            </a:r>
            <a:r>
              <a:rPr lang="en-US" dirty="0"/>
              <a:t> = 1 − p(</a:t>
            </a:r>
            <a:r>
              <a:rPr lang="en-US" i="1" dirty="0"/>
              <a:t>w</a:t>
            </a:r>
            <a:r>
              <a:rPr lang="en-US" baseline="-25000" dirty="0"/>
              <a:t>−</a:t>
            </a:r>
            <a:r>
              <a:rPr lang="en-US" i="1" baseline="-25000" dirty="0"/>
              <a:t>t </a:t>
            </a:r>
            <a:r>
              <a:rPr lang="en-US" dirty="0"/>
              <a:t>|</a:t>
            </a:r>
            <a:r>
              <a:rPr lang="en-US" i="1" dirty="0" err="1"/>
              <a:t>w</a:t>
            </a:r>
            <a:r>
              <a:rPr lang="en-US" i="1" baseline="-25000" dirty="0" err="1"/>
              <a:t>t</a:t>
            </a:r>
            <a:r>
              <a:rPr lang="en-US" dirty="0"/>
              <a:t>) </a:t>
            </a:r>
          </a:p>
          <a:p>
            <a:r>
              <a:rPr lang="en-US" dirty="0"/>
              <a:t>We look at many positions </a:t>
            </a:r>
            <a:r>
              <a:rPr lang="en-US" i="1" dirty="0"/>
              <a:t>t </a:t>
            </a:r>
            <a:r>
              <a:rPr lang="en-US" dirty="0"/>
              <a:t>in a big language corpus</a:t>
            </a:r>
          </a:p>
          <a:p>
            <a:r>
              <a:rPr lang="en-US" dirty="0"/>
              <a:t>We keep adjusting the vector representations of words to minimize this loss</a:t>
            </a:r>
          </a:p>
        </p:txBody>
      </p:sp>
    </p:spTree>
    <p:extLst>
      <p:ext uri="{BB962C8B-B14F-4D97-AF65-F5344CB8AC3E}">
        <p14:creationId xmlns:p14="http://schemas.microsoft.com/office/powerpoint/2010/main" val="11156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Idea: Directly learn low-dimensional word vectors based on ability to predict</a:t>
            </a:r>
          </a:p>
        </p:txBody>
      </p:sp>
      <p:sp>
        <p:nvSpPr>
          <p:cNvPr id="6" name="Content Placeholder 5"/>
          <p:cNvSpPr>
            <a:spLocks noGrp="1"/>
          </p:cNvSpPr>
          <p:nvPr>
            <p:ph idx="1"/>
          </p:nvPr>
        </p:nvSpPr>
        <p:spPr>
          <a:xfrm>
            <a:off x="457200" y="1600200"/>
            <a:ext cx="6934200" cy="4953000"/>
          </a:xfrm>
        </p:spPr>
        <p:txBody>
          <a:bodyPr/>
          <a:lstStyle/>
          <a:p>
            <a:pPr marL="457200" indent="-457200">
              <a:buFont typeface="Arial"/>
              <a:buChar char="•"/>
            </a:pPr>
            <a:r>
              <a:rPr lang="en-US" sz="2200" dirty="0"/>
              <a:t>Old idea: Learning representations by back-propagating errors. (</a:t>
            </a:r>
            <a:r>
              <a:rPr lang="en-US" sz="2200" dirty="0" err="1"/>
              <a:t>Rumelhart</a:t>
            </a:r>
            <a:r>
              <a:rPr lang="en-US" sz="2200" dirty="0"/>
              <a:t> et al., 1986)</a:t>
            </a:r>
          </a:p>
          <a:p>
            <a:pPr marL="514350" indent="-457200">
              <a:buFont typeface="Arial"/>
              <a:buChar char="•"/>
            </a:pPr>
            <a:r>
              <a:rPr lang="en-US" sz="2200" dirty="0"/>
              <a:t>A neural probabilistic language model (</a:t>
            </a:r>
            <a:r>
              <a:rPr lang="en-US" sz="2200" dirty="0" err="1"/>
              <a:t>Bengio</a:t>
            </a:r>
            <a:r>
              <a:rPr lang="en-US" sz="2200" dirty="0"/>
              <a:t> et al., 2003)  </a:t>
            </a:r>
          </a:p>
          <a:p>
            <a:pPr marL="514350" indent="-457200">
              <a:buFont typeface="Arial"/>
              <a:buChar char="•"/>
            </a:pPr>
            <a:r>
              <a:rPr lang="en-US" sz="2200" dirty="0">
                <a:solidFill>
                  <a:srgbClr val="000000"/>
                </a:solidFill>
              </a:rPr>
              <a:t>NLP (almost) from Scratch (</a:t>
            </a:r>
            <a:r>
              <a:rPr lang="en-US" sz="2200" dirty="0" err="1">
                <a:solidFill>
                  <a:srgbClr val="000000"/>
                </a:solidFill>
              </a:rPr>
              <a:t>Collobert</a:t>
            </a:r>
            <a:r>
              <a:rPr lang="en-US" sz="2200" dirty="0">
                <a:solidFill>
                  <a:srgbClr val="000000"/>
                </a:solidFill>
              </a:rPr>
              <a:t> &amp; Weston, 2008)</a:t>
            </a:r>
          </a:p>
          <a:p>
            <a:pPr marL="514350" indent="-457200">
              <a:buFont typeface="Arial"/>
              <a:buChar char="•"/>
            </a:pPr>
            <a:r>
              <a:rPr lang="en-US" sz="2200" dirty="0"/>
              <a:t>A recent, even simpler and faster model: </a:t>
            </a:r>
            <a:br>
              <a:rPr lang="en-US" sz="2200" dirty="0"/>
            </a:br>
            <a:r>
              <a:rPr lang="en-US" sz="2200" dirty="0"/>
              <a:t>word2vec (</a:t>
            </a:r>
            <a:r>
              <a:rPr lang="en-US" sz="2200" dirty="0" err="1"/>
              <a:t>Mikolov</a:t>
            </a:r>
            <a:r>
              <a:rPr lang="en-US" sz="2200" dirty="0"/>
              <a:t> et al. 2013) </a:t>
            </a:r>
            <a:r>
              <a:rPr lang="en-US" sz="2200" dirty="0">
                <a:sym typeface="Wingdings"/>
              </a:rPr>
              <a:t> intro now</a:t>
            </a:r>
          </a:p>
          <a:p>
            <a:pPr marL="514350" indent="-457200">
              <a:buFont typeface="Arial"/>
              <a:buChar char="•"/>
            </a:pPr>
            <a:r>
              <a:rPr lang="en-US" sz="2200" dirty="0">
                <a:sym typeface="Wingdings"/>
              </a:rPr>
              <a:t>The GloVe model from Stanford (Pennington, Socher, and Manning 2014) connects back to matrix factorization</a:t>
            </a:r>
          </a:p>
          <a:p>
            <a:pPr marL="514350" indent="-457200">
              <a:buFont typeface="Arial"/>
              <a:buChar char="•"/>
            </a:pPr>
            <a:r>
              <a:rPr lang="en-US" sz="2200" dirty="0">
                <a:sym typeface="Wingdings"/>
              </a:rPr>
              <a:t>Per-token representations: Deep contextual word representations: ELMo, </a:t>
            </a:r>
            <a:r>
              <a:rPr lang="en-US" sz="2200" dirty="0" err="1">
                <a:sym typeface="Wingdings"/>
              </a:rPr>
              <a:t>ULMfit</a:t>
            </a:r>
            <a:r>
              <a:rPr lang="en-US" sz="2200" dirty="0">
                <a:sym typeface="Wingdings"/>
              </a:rPr>
              <a:t>, </a:t>
            </a:r>
            <a:r>
              <a:rPr lang="en-US" sz="2200" b="1" dirty="0">
                <a:sym typeface="Wingdings"/>
              </a:rPr>
              <a:t>BERT</a:t>
            </a:r>
            <a:endParaRPr lang="en-US" sz="2200" b="1" dirty="0"/>
          </a:p>
          <a:p>
            <a:endParaRPr lang="en-US" dirty="0"/>
          </a:p>
        </p:txBody>
      </p:sp>
      <p:sp>
        <p:nvSpPr>
          <p:cNvPr id="5" name="Slide Number Placeholder 4"/>
          <p:cNvSpPr>
            <a:spLocks noGrp="1"/>
          </p:cNvSpPr>
          <p:nvPr>
            <p:ph type="sldNum" sz="quarter" idx="12"/>
          </p:nvPr>
        </p:nvSpPr>
        <p:spPr/>
        <p:txBody>
          <a:bodyPr/>
          <a:lstStyle/>
          <a:p>
            <a:fld id="{958C78D0-EACD-4646-A4C1-82BCC9602BE1}" type="slidenum">
              <a:rPr lang="en-US" smtClean="0"/>
              <a:pPr/>
              <a:t>19</a:t>
            </a:fld>
            <a:endParaRPr lang="en-US"/>
          </a:p>
        </p:txBody>
      </p:sp>
      <p:sp>
        <p:nvSpPr>
          <p:cNvPr id="3" name="TextBox 2">
            <a:extLst>
              <a:ext uri="{FF2B5EF4-FFF2-40B4-BE49-F238E27FC236}">
                <a16:creationId xmlns:a16="http://schemas.microsoft.com/office/drawing/2014/main" id="{18F142BC-CABB-4B4D-AD63-15834B8C3563}"/>
              </a:ext>
            </a:extLst>
          </p:cNvPr>
          <p:cNvSpPr txBox="1"/>
          <p:nvPr/>
        </p:nvSpPr>
        <p:spPr>
          <a:xfrm>
            <a:off x="7391400" y="2820287"/>
            <a:ext cx="1295400" cy="646331"/>
          </a:xfrm>
          <a:prstGeom prst="rect">
            <a:avLst/>
          </a:prstGeom>
          <a:noFill/>
        </p:spPr>
        <p:txBody>
          <a:bodyPr wrap="square" rtlCol="0">
            <a:spAutoFit/>
          </a:bodyPr>
          <a:lstStyle/>
          <a:p>
            <a:r>
              <a:rPr lang="en-US" dirty="0">
                <a:solidFill>
                  <a:schemeClr val="accent5"/>
                </a:solidFill>
              </a:rPr>
              <a:t>Non-linear and slow</a:t>
            </a:r>
          </a:p>
        </p:txBody>
      </p:sp>
      <p:sp>
        <p:nvSpPr>
          <p:cNvPr id="7" name="TextBox 6">
            <a:extLst>
              <a:ext uri="{FF2B5EF4-FFF2-40B4-BE49-F238E27FC236}">
                <a16:creationId xmlns:a16="http://schemas.microsoft.com/office/drawing/2014/main" id="{51EB2649-C6E4-6E48-A613-CE288FF12D0A}"/>
              </a:ext>
            </a:extLst>
          </p:cNvPr>
          <p:cNvSpPr txBox="1"/>
          <p:nvPr/>
        </p:nvSpPr>
        <p:spPr>
          <a:xfrm>
            <a:off x="7391400" y="3823660"/>
            <a:ext cx="1295400" cy="923330"/>
          </a:xfrm>
          <a:prstGeom prst="rect">
            <a:avLst/>
          </a:prstGeom>
          <a:noFill/>
        </p:spPr>
        <p:txBody>
          <a:bodyPr wrap="square" rtlCol="0">
            <a:spAutoFit/>
          </a:bodyPr>
          <a:lstStyle/>
          <a:p>
            <a:r>
              <a:rPr lang="en-US" dirty="0">
                <a:solidFill>
                  <a:schemeClr val="accent5"/>
                </a:solidFill>
              </a:rPr>
              <a:t>Fast bilinear models</a:t>
            </a:r>
          </a:p>
        </p:txBody>
      </p:sp>
      <p:sp>
        <p:nvSpPr>
          <p:cNvPr id="8" name="TextBox 7">
            <a:extLst>
              <a:ext uri="{FF2B5EF4-FFF2-40B4-BE49-F238E27FC236}">
                <a16:creationId xmlns:a16="http://schemas.microsoft.com/office/drawing/2014/main" id="{0ACB3B14-64B3-8F4A-A937-04B08A7E5204}"/>
              </a:ext>
            </a:extLst>
          </p:cNvPr>
          <p:cNvSpPr txBox="1"/>
          <p:nvPr/>
        </p:nvSpPr>
        <p:spPr>
          <a:xfrm>
            <a:off x="7391400" y="5257800"/>
            <a:ext cx="1295400" cy="923330"/>
          </a:xfrm>
          <a:prstGeom prst="rect">
            <a:avLst/>
          </a:prstGeom>
          <a:noFill/>
        </p:spPr>
        <p:txBody>
          <a:bodyPr wrap="square" rtlCol="0">
            <a:spAutoFit/>
          </a:bodyPr>
          <a:lstStyle/>
          <a:p>
            <a:r>
              <a:rPr lang="en-US" dirty="0">
                <a:solidFill>
                  <a:schemeClr val="accent5"/>
                </a:solidFill>
              </a:rPr>
              <a:t>Current state of the art</a:t>
            </a:r>
          </a:p>
        </p:txBody>
      </p:sp>
    </p:spTree>
    <p:extLst>
      <p:ext uri="{BB962C8B-B14F-4D97-AF65-F5344CB8AC3E}">
        <p14:creationId xmlns:p14="http://schemas.microsoft.com/office/powerpoint/2010/main" val="76200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latin typeface="Calibri" charset="0"/>
                <a:ea typeface="宋体" charset="0"/>
                <a:cs typeface="宋体" charset="0"/>
              </a:rPr>
              <a:t>How can we more robustly match a user’s search intent?</a:t>
            </a:r>
          </a:p>
        </p:txBody>
      </p:sp>
      <p:sp>
        <p:nvSpPr>
          <p:cNvPr id="52227" name="Rectangle 3"/>
          <p:cNvSpPr>
            <a:spLocks noGrp="1" noChangeArrowheads="1"/>
          </p:cNvSpPr>
          <p:nvPr>
            <p:ph idx="1"/>
          </p:nvPr>
        </p:nvSpPr>
        <p:spPr/>
        <p:txBody>
          <a:bodyPr/>
          <a:lstStyle/>
          <a:p>
            <a:pPr marL="0" indent="0" eaLnBrk="1" hangingPunct="1">
              <a:buNone/>
            </a:pPr>
            <a:r>
              <a:rPr lang="en-US" altLang="zh-CN" sz="2400" dirty="0">
                <a:latin typeface="Calibri" charset="0"/>
                <a:ea typeface="宋体" charset="0"/>
                <a:cs typeface="宋体" charset="0"/>
              </a:rPr>
              <a:t>We want to </a:t>
            </a:r>
            <a:r>
              <a:rPr lang="en-US" altLang="zh-CN" sz="2400" b="1" dirty="0">
                <a:latin typeface="Calibri" charset="0"/>
                <a:ea typeface="宋体" charset="0"/>
                <a:cs typeface="宋体" charset="0"/>
              </a:rPr>
              <a:t>understand </a:t>
            </a:r>
            <a:r>
              <a:rPr lang="en-US" altLang="zh-CN" sz="2400" dirty="0">
                <a:latin typeface="Calibri" charset="0"/>
                <a:ea typeface="宋体" charset="0"/>
                <a:cs typeface="宋体" charset="0"/>
              </a:rPr>
              <a:t>a query, not just do String equals()</a:t>
            </a:r>
          </a:p>
          <a:p>
            <a:pPr eaLnBrk="1" hangingPunct="1"/>
            <a:r>
              <a:rPr lang="en-US" altLang="zh-CN" sz="2400" dirty="0">
                <a:latin typeface="Calibri" charset="0"/>
                <a:ea typeface="宋体" charset="0"/>
                <a:cs typeface="宋体" charset="0"/>
              </a:rPr>
              <a:t>If user searches for [Dell notebook battery size], we would like to match documents discussing “Dell laptop battery capacity”</a:t>
            </a:r>
          </a:p>
          <a:p>
            <a:pPr eaLnBrk="1" hangingPunct="1"/>
            <a:r>
              <a:rPr lang="en-US" altLang="zh-CN" sz="2400" dirty="0">
                <a:latin typeface="Calibri" charset="0"/>
                <a:ea typeface="宋体" charset="0"/>
                <a:cs typeface="宋体" charset="0"/>
              </a:rPr>
              <a:t>If user searches for [Seattle motel], we would like to match documents containing “Seattle hotel”</a:t>
            </a:r>
          </a:p>
          <a:p>
            <a:pPr eaLnBrk="1" hangingPunct="1"/>
            <a:endParaRPr lang="en-US" altLang="zh-CN" sz="2400" dirty="0">
              <a:latin typeface="Calibri" charset="0"/>
              <a:ea typeface="宋体" charset="0"/>
              <a:cs typeface="宋体" charset="0"/>
            </a:endParaRPr>
          </a:p>
          <a:p>
            <a:pPr marL="0" indent="0" eaLnBrk="1" hangingPunct="1">
              <a:buNone/>
            </a:pPr>
            <a:r>
              <a:rPr lang="en-US" altLang="zh-CN" sz="2400" dirty="0">
                <a:latin typeface="Calibri" charset="0"/>
                <a:ea typeface="宋体" charset="0"/>
                <a:cs typeface="宋体" charset="0"/>
              </a:rPr>
              <a:t>A pure keyword-matching IR system does nothing to help….</a:t>
            </a:r>
          </a:p>
          <a:p>
            <a:pPr marL="0" indent="0" eaLnBrk="1" hangingPunct="1">
              <a:buNone/>
            </a:pPr>
            <a:r>
              <a:rPr lang="en-US" altLang="zh-CN" sz="2400" dirty="0">
                <a:latin typeface="Calibri" charset="0"/>
                <a:ea typeface="宋体" charset="0"/>
                <a:cs typeface="宋体" charset="0"/>
              </a:rPr>
              <a:t>Simple facilities that we have already discussed do a bit to help</a:t>
            </a:r>
          </a:p>
          <a:p>
            <a:pPr eaLnBrk="1" hangingPunct="1"/>
            <a:r>
              <a:rPr lang="en-US" altLang="zh-CN" sz="2400" dirty="0">
                <a:latin typeface="Calibri" charset="0"/>
                <a:ea typeface="宋体" charset="0"/>
                <a:cs typeface="宋体" charset="0"/>
              </a:rPr>
              <a:t>Spelling correction</a:t>
            </a:r>
          </a:p>
          <a:p>
            <a:pPr eaLnBrk="1" hangingPunct="1"/>
            <a:r>
              <a:rPr lang="en-US" altLang="zh-CN" sz="2400" dirty="0">
                <a:latin typeface="Calibri" charset="0"/>
                <a:ea typeface="宋体" charset="0"/>
                <a:cs typeface="宋体" charset="0"/>
              </a:rPr>
              <a:t>Stemming / case folding</a:t>
            </a:r>
          </a:p>
          <a:p>
            <a:pPr marL="0" indent="0" eaLnBrk="1" hangingPunct="1">
              <a:buNone/>
            </a:pPr>
            <a:r>
              <a:rPr lang="en-US" altLang="zh-CN" sz="2400" dirty="0">
                <a:latin typeface="Calibri" charset="0"/>
                <a:ea typeface="宋体" charset="0"/>
                <a:cs typeface="宋体" charset="0"/>
              </a:rPr>
              <a:t>But we’d like to better </a:t>
            </a:r>
            <a:r>
              <a:rPr lang="en-US" altLang="zh-CN" sz="2400" b="1" dirty="0">
                <a:latin typeface="Calibri" charset="0"/>
                <a:ea typeface="宋体" charset="0"/>
                <a:cs typeface="宋体" charset="0"/>
              </a:rPr>
              <a:t>understand</a:t>
            </a:r>
            <a:r>
              <a:rPr lang="en-US" altLang="zh-CN" sz="2400" b="1" i="1" dirty="0">
                <a:latin typeface="Calibri" charset="0"/>
                <a:ea typeface="宋体" charset="0"/>
                <a:cs typeface="宋体" charset="0"/>
              </a:rPr>
              <a:t> </a:t>
            </a:r>
            <a:r>
              <a:rPr lang="en-US" altLang="zh-CN" sz="2400" dirty="0">
                <a:latin typeface="Calibri" charset="0"/>
                <a:ea typeface="宋体" charset="0"/>
                <a:cs typeface="宋体" charset="0"/>
              </a:rPr>
              <a:t>when query/document match</a:t>
            </a:r>
          </a:p>
          <a:p>
            <a:pPr marL="0" indent="0" eaLnBrk="1" hangingPunct="1">
              <a:buNone/>
            </a:pPr>
            <a:endParaRPr lang="en-US" altLang="zh-CN" sz="2400" dirty="0">
              <a:latin typeface="Calibri" charset="0"/>
              <a:ea typeface="宋体" charset="0"/>
              <a:cs typeface="宋体" charset="0"/>
            </a:endParaRPr>
          </a:p>
        </p:txBody>
      </p:sp>
      <p:sp>
        <p:nvSpPr>
          <p:cNvPr id="52228" name="TextBox 4"/>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9.2.2</a:t>
            </a:r>
          </a:p>
        </p:txBody>
      </p:sp>
    </p:spTree>
    <p:extLst>
      <p:ext uri="{BB962C8B-B14F-4D97-AF65-F5344CB8AC3E}">
        <p14:creationId xmlns:p14="http://schemas.microsoft.com/office/powerpoint/2010/main" val="260590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2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a family of algorithms</a:t>
            </a:r>
            <a:br>
              <a:rPr lang="en-US" dirty="0"/>
            </a:br>
            <a:r>
              <a:rPr lang="en-US" sz="2400" dirty="0">
                <a:solidFill>
                  <a:schemeClr val="accent3"/>
                </a:solidFill>
              </a:rPr>
              <a:t>[</a:t>
            </a:r>
            <a:r>
              <a:rPr lang="en-US" sz="2400" dirty="0" err="1">
                <a:solidFill>
                  <a:schemeClr val="accent3"/>
                </a:solidFill>
              </a:rPr>
              <a:t>Mikolov</a:t>
            </a:r>
            <a:r>
              <a:rPr lang="en-US" sz="2400" dirty="0">
                <a:solidFill>
                  <a:schemeClr val="accent3"/>
                </a:solidFill>
              </a:rPr>
              <a:t> et al. 2013]</a:t>
            </a:r>
          </a:p>
        </p:txBody>
      </p:sp>
      <p:sp>
        <p:nvSpPr>
          <p:cNvPr id="3" name="Content Placeholder 2"/>
          <p:cNvSpPr>
            <a:spLocks noGrp="1"/>
          </p:cNvSpPr>
          <p:nvPr>
            <p:ph idx="1"/>
          </p:nvPr>
        </p:nvSpPr>
        <p:spPr/>
        <p:txBody>
          <a:bodyPr/>
          <a:lstStyle/>
          <a:p>
            <a:pPr marL="342900" lvl="1" indent="0">
              <a:buNone/>
            </a:pPr>
            <a:r>
              <a:rPr lang="en-US" sz="2800" dirty="0">
                <a:solidFill>
                  <a:schemeClr val="accent3"/>
                </a:solidFill>
              </a:rPr>
              <a:t>Predict between every word and its context words!</a:t>
            </a:r>
          </a:p>
          <a:p>
            <a:pPr marL="342900" lvl="1" indent="0">
              <a:buNone/>
            </a:pPr>
            <a:endParaRPr lang="en-US" sz="1600" dirty="0">
              <a:solidFill>
                <a:schemeClr val="accent3"/>
              </a:solidFill>
            </a:endParaRPr>
          </a:p>
          <a:p>
            <a:pPr marL="0" indent="0">
              <a:buNone/>
            </a:pPr>
            <a:r>
              <a:rPr lang="en-US" dirty="0"/>
              <a:t>Two algorithms</a:t>
            </a:r>
          </a:p>
          <a:p>
            <a:pPr marL="914400" lvl="1" indent="-457200">
              <a:buFont typeface="+mj-lt"/>
              <a:buAutoNum type="arabicPeriod"/>
            </a:pPr>
            <a:r>
              <a:rPr lang="en-US" b="1" dirty="0"/>
              <a:t>Skip-grams (SG)</a:t>
            </a:r>
          </a:p>
          <a:p>
            <a:pPr marL="800100" lvl="2" indent="0">
              <a:buNone/>
            </a:pPr>
            <a:r>
              <a:rPr lang="en-US" dirty="0"/>
              <a:t>Predict context words given target (position independent)</a:t>
            </a:r>
          </a:p>
          <a:p>
            <a:pPr marL="914400" lvl="1" indent="-457200">
              <a:buFont typeface="+mj-lt"/>
              <a:buAutoNum type="arabicPeriod"/>
            </a:pPr>
            <a:r>
              <a:rPr lang="en-US" dirty="0"/>
              <a:t>Continuous Bag of Words (CBOW)</a:t>
            </a:r>
          </a:p>
          <a:p>
            <a:pPr marL="800100" lvl="2" indent="0">
              <a:buNone/>
            </a:pPr>
            <a:r>
              <a:rPr lang="en-US" dirty="0"/>
              <a:t>Predict target word from bag-of-words context</a:t>
            </a:r>
          </a:p>
          <a:p>
            <a:pPr marL="800100" lvl="2" indent="0">
              <a:buNone/>
            </a:pPr>
            <a:endParaRPr lang="en-US" sz="1400" dirty="0"/>
          </a:p>
          <a:p>
            <a:pPr marL="114300" indent="0">
              <a:buNone/>
            </a:pPr>
            <a:r>
              <a:rPr lang="en-US" dirty="0"/>
              <a:t>Two (moderately efficient) training methods</a:t>
            </a:r>
          </a:p>
          <a:p>
            <a:pPr marL="914400" lvl="1" indent="-457200">
              <a:buFont typeface="+mj-lt"/>
              <a:buAutoNum type="arabicPeriod"/>
            </a:pPr>
            <a:r>
              <a:rPr lang="en-US" dirty="0"/>
              <a:t>Hierarchical </a:t>
            </a:r>
            <a:r>
              <a:rPr lang="en-US" dirty="0" err="1"/>
              <a:t>softmax</a:t>
            </a:r>
            <a:endParaRPr lang="en-US" dirty="0"/>
          </a:p>
          <a:p>
            <a:pPr marL="914400" lvl="1" indent="-457200">
              <a:buFont typeface="+mj-lt"/>
              <a:buAutoNum type="arabicPeriod"/>
            </a:pPr>
            <a:r>
              <a:rPr lang="en-US" dirty="0"/>
              <a:t>Negative sampling</a:t>
            </a:r>
          </a:p>
          <a:p>
            <a:pPr marL="914400" lvl="1" indent="-457200">
              <a:buFont typeface="+mj-lt"/>
              <a:buAutoNum type="arabicPeriod"/>
            </a:pPr>
            <a:r>
              <a:rPr lang="en-US" b="1" dirty="0"/>
              <a:t>Naïve softmax</a:t>
            </a:r>
          </a:p>
        </p:txBody>
      </p:sp>
    </p:spTree>
    <p:extLst>
      <p:ext uri="{BB962C8B-B14F-4D97-AF65-F5344CB8AC3E}">
        <p14:creationId xmlns:p14="http://schemas.microsoft.com/office/powerpoint/2010/main" val="492449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Overview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Example windows and process for computing</a:t>
                </a:r>
                <a14:m>
                  <m:oMath xmlns:m="http://schemas.openxmlformats.org/officeDocument/2006/math">
                    <m:r>
                      <a:rPr lang="en-US" b="0" i="0" smtClean="0"/>
                      <m:t> </m:t>
                    </m:r>
                    <m:r>
                      <a:rPr lang="en-US" i="1"/>
                      <m:t>𝑃</m:t>
                    </m:r>
                    <m:d>
                      <m:dPr>
                        <m:ctrlPr>
                          <a:rPr lang="mr-IN" i="1"/>
                        </m:ctrlPr>
                      </m:dPr>
                      <m:e>
                        <m:sSub>
                          <m:sSubPr>
                            <m:ctrlPr>
                              <a:rPr lang="en-US" i="1"/>
                            </m:ctrlPr>
                          </m:sSubPr>
                          <m:e>
                            <m:r>
                              <a:rPr lang="en-US" i="1"/>
                              <m:t>𝑤</m:t>
                            </m:r>
                          </m:e>
                          <m:sub>
                            <m:r>
                              <a:rPr lang="en-US" i="1"/>
                              <m:t>𝑡</m:t>
                            </m:r>
                            <m:r>
                              <a:rPr lang="en-US" i="1"/>
                              <m:t>+</m:t>
                            </m:r>
                            <m:r>
                              <a:rPr lang="en-US" i="1"/>
                              <m:t>𝑗</m:t>
                            </m:r>
                          </m:sub>
                        </m:sSub>
                        <m:r>
                          <a:rPr lang="en-US" i="1"/>
                          <m:t> | </m:t>
                        </m:r>
                        <m:sSub>
                          <m:sSubPr>
                            <m:ctrlPr>
                              <a:rPr lang="en-US" i="1"/>
                            </m:ctrlPr>
                          </m:sSubPr>
                          <m:e>
                            <m:r>
                              <a:rPr lang="en-US" i="1"/>
                              <m:t>𝑤</m:t>
                            </m:r>
                          </m:e>
                          <m:sub>
                            <m:r>
                              <a:rPr lang="en-US" i="1"/>
                              <m:t>𝑡</m:t>
                            </m:r>
                          </m:sub>
                        </m:sSub>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279"/>
                </a:stretch>
              </a:blipFill>
            </p:spPr>
            <p:txBody>
              <a:bodyPr/>
              <a:lstStyle/>
              <a:p>
                <a:r>
                  <a:rPr lang="en-US">
                    <a:noFill/>
                  </a:rPr>
                  <a:t> </a:t>
                </a:r>
              </a:p>
            </p:txBody>
          </p:sp>
        </mc:Fallback>
      </mc:AlternateContent>
      <p:sp>
        <p:nvSpPr>
          <p:cNvPr id="25" name="Slide Number Placeholder 24"/>
          <p:cNvSpPr>
            <a:spLocks noGrp="1"/>
          </p:cNvSpPr>
          <p:nvPr>
            <p:ph type="sldNum" sz="quarter" idx="12"/>
          </p:nvPr>
        </p:nvSpPr>
        <p:spPr/>
        <p:txBody>
          <a:bodyPr/>
          <a:lstStyle/>
          <a:p>
            <a:fld id="{958C78D0-EACD-4646-A4C1-82BCC9602BE1}" type="slidenum">
              <a:rPr lang="en-US" smtClean="0"/>
              <a:pPr/>
              <a:t>21</a:t>
            </a:fld>
            <a:endParaRPr lang="en-US" dirty="0"/>
          </a:p>
        </p:txBody>
      </p:sp>
      <p:sp>
        <p:nvSpPr>
          <p:cNvPr id="28" name="Rectangle 27">
            <a:extLst>
              <a:ext uri="{FF2B5EF4-FFF2-40B4-BE49-F238E27FC236}">
                <a16:creationId xmlns:a16="http://schemas.microsoft.com/office/drawing/2014/main" id="{002DB2D7-11E1-7C47-B430-31023E2CE154}"/>
              </a:ext>
            </a:extLst>
          </p:cNvPr>
          <p:cNvSpPr/>
          <p:nvPr/>
        </p:nvSpPr>
        <p:spPr bwMode="auto">
          <a:xfrm>
            <a:off x="7663894" y="4192130"/>
            <a:ext cx="35814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a:t>…</a:t>
            </a:r>
            <a:endParaRPr lang="en-US" sz="2000" dirty="0"/>
          </a:p>
        </p:txBody>
      </p:sp>
      <p:sp>
        <p:nvSpPr>
          <p:cNvPr id="29" name="Rectangle 28">
            <a:extLst>
              <a:ext uri="{FF2B5EF4-FFF2-40B4-BE49-F238E27FC236}">
                <a16:creationId xmlns:a16="http://schemas.microsoft.com/office/drawing/2014/main" id="{79864917-3FCC-8C4F-873B-D5F4B4E2F04D}"/>
              </a:ext>
            </a:extLst>
          </p:cNvPr>
          <p:cNvSpPr/>
          <p:nvPr/>
        </p:nvSpPr>
        <p:spPr bwMode="auto">
          <a:xfrm>
            <a:off x="6106517" y="4180700"/>
            <a:ext cx="78486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a:t>crises</a:t>
            </a:r>
            <a:endParaRPr lang="en-US" sz="2000" dirty="0"/>
          </a:p>
        </p:txBody>
      </p:sp>
      <p:sp>
        <p:nvSpPr>
          <p:cNvPr id="31" name="Rectangle 30">
            <a:extLst>
              <a:ext uri="{FF2B5EF4-FFF2-40B4-BE49-F238E27FC236}">
                <a16:creationId xmlns:a16="http://schemas.microsoft.com/office/drawing/2014/main" id="{0608B2E6-D520-4345-8DDB-C96904FF8833}"/>
              </a:ext>
            </a:extLst>
          </p:cNvPr>
          <p:cNvSpPr/>
          <p:nvPr/>
        </p:nvSpPr>
        <p:spPr bwMode="auto">
          <a:xfrm>
            <a:off x="4925417" y="4188321"/>
            <a:ext cx="998220" cy="388620"/>
          </a:xfrm>
          <a:prstGeom prst="rect">
            <a:avLst/>
          </a:prstGeom>
          <a:solidFill>
            <a:schemeClr val="accent1">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dirty="0"/>
              <a:t>banking</a:t>
            </a:r>
            <a:endParaRPr lang="en-US" sz="2000" dirty="0"/>
          </a:p>
        </p:txBody>
      </p:sp>
      <p:sp>
        <p:nvSpPr>
          <p:cNvPr id="32" name="Rectangle 31">
            <a:extLst>
              <a:ext uri="{FF2B5EF4-FFF2-40B4-BE49-F238E27FC236}">
                <a16:creationId xmlns:a16="http://schemas.microsoft.com/office/drawing/2014/main" id="{BF8CEA1A-C022-F842-A1F0-4289CE700B1B}"/>
              </a:ext>
            </a:extLst>
          </p:cNvPr>
          <p:cNvSpPr/>
          <p:nvPr/>
        </p:nvSpPr>
        <p:spPr bwMode="auto">
          <a:xfrm>
            <a:off x="3675737" y="4188321"/>
            <a:ext cx="96774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t"/>
            <a:r>
              <a:rPr lang="en-US" sz="2000" i="1" dirty="0"/>
              <a:t>into</a:t>
            </a:r>
            <a:endParaRPr lang="en-US" sz="2000" dirty="0"/>
          </a:p>
        </p:txBody>
      </p:sp>
      <p:sp>
        <p:nvSpPr>
          <p:cNvPr id="33" name="Rectangle 32">
            <a:extLst>
              <a:ext uri="{FF2B5EF4-FFF2-40B4-BE49-F238E27FC236}">
                <a16:creationId xmlns:a16="http://schemas.microsoft.com/office/drawing/2014/main" id="{6820B472-2962-0544-9515-9BD62FB48C8D}"/>
              </a:ext>
            </a:extLst>
          </p:cNvPr>
          <p:cNvSpPr/>
          <p:nvPr/>
        </p:nvSpPr>
        <p:spPr bwMode="auto">
          <a:xfrm>
            <a:off x="2451278" y="4180700"/>
            <a:ext cx="97536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a:t>turning</a:t>
            </a:r>
            <a:endParaRPr lang="en-US" sz="2000" dirty="0"/>
          </a:p>
        </p:txBody>
      </p:sp>
      <p:sp>
        <p:nvSpPr>
          <p:cNvPr id="36" name="Rectangle 35">
            <a:extLst>
              <a:ext uri="{FF2B5EF4-FFF2-40B4-BE49-F238E27FC236}">
                <a16:creationId xmlns:a16="http://schemas.microsoft.com/office/drawing/2014/main" id="{DEFC087C-95A4-1F40-B967-087A15CA2F93}"/>
              </a:ext>
            </a:extLst>
          </p:cNvPr>
          <p:cNvSpPr/>
          <p:nvPr/>
        </p:nvSpPr>
        <p:spPr bwMode="auto">
          <a:xfrm>
            <a:off x="1163498" y="4180700"/>
            <a:ext cx="115062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a:t>problems</a:t>
            </a:r>
            <a:endParaRPr lang="en-US" sz="2000" dirty="0"/>
          </a:p>
        </p:txBody>
      </p:sp>
      <p:sp>
        <p:nvSpPr>
          <p:cNvPr id="37" name="Rectangle 36">
            <a:extLst>
              <a:ext uri="{FF2B5EF4-FFF2-40B4-BE49-F238E27FC236}">
                <a16:creationId xmlns:a16="http://schemas.microsoft.com/office/drawing/2014/main" id="{BC14DD21-E444-214D-8C03-B31C443E88E7}"/>
              </a:ext>
            </a:extLst>
          </p:cNvPr>
          <p:cNvSpPr/>
          <p:nvPr/>
        </p:nvSpPr>
        <p:spPr bwMode="auto">
          <a:xfrm>
            <a:off x="609600" y="4195939"/>
            <a:ext cx="34290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is-IS" sz="2000" i="1"/>
              <a:t>…</a:t>
            </a:r>
            <a:endParaRPr lang="en-US" sz="2000" dirty="0"/>
          </a:p>
        </p:txBody>
      </p:sp>
      <p:sp>
        <p:nvSpPr>
          <p:cNvPr id="38" name="Rectangle 37">
            <a:extLst>
              <a:ext uri="{FF2B5EF4-FFF2-40B4-BE49-F238E27FC236}">
                <a16:creationId xmlns:a16="http://schemas.microsoft.com/office/drawing/2014/main" id="{D49BDEAA-97E5-3045-8DAE-AF4AC56B1CAB}"/>
              </a:ext>
            </a:extLst>
          </p:cNvPr>
          <p:cNvSpPr/>
          <p:nvPr/>
        </p:nvSpPr>
        <p:spPr bwMode="auto">
          <a:xfrm>
            <a:off x="7092394" y="4192130"/>
            <a:ext cx="487680" cy="388620"/>
          </a:xfrm>
          <a:prstGeom prst="rect">
            <a:avLst/>
          </a:prstGeom>
          <a:solidFill>
            <a:schemeClr val="accent2">
              <a:lumMod val="20000"/>
              <a:lumOff val="8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t"/>
            <a:r>
              <a:rPr lang="en-US" sz="2000" i="1"/>
              <a:t>as</a:t>
            </a:r>
            <a:endParaRPr lang="en-US" sz="2000" dirty="0"/>
          </a:p>
        </p:txBody>
      </p:sp>
      <p:sp>
        <p:nvSpPr>
          <p:cNvPr id="39" name="TextBox 38">
            <a:extLst>
              <a:ext uri="{FF2B5EF4-FFF2-40B4-BE49-F238E27FC236}">
                <a16:creationId xmlns:a16="http://schemas.microsoft.com/office/drawing/2014/main" id="{5F2C7AC7-36C8-9F4C-84C9-41CB6A883DD6}"/>
              </a:ext>
            </a:extLst>
          </p:cNvPr>
          <p:cNvSpPr txBox="1"/>
          <p:nvPr/>
        </p:nvSpPr>
        <p:spPr>
          <a:xfrm>
            <a:off x="4829541" y="4908654"/>
            <a:ext cx="1324593" cy="646331"/>
          </a:xfrm>
          <a:prstGeom prst="rect">
            <a:avLst/>
          </a:prstGeom>
          <a:noFill/>
        </p:spPr>
        <p:txBody>
          <a:bodyPr wrap="none" rtlCol="0" anchor="t">
            <a:spAutoFit/>
          </a:bodyPr>
          <a:lstStyle/>
          <a:p>
            <a:r>
              <a:rPr lang="en-US" sz="1800" dirty="0">
                <a:latin typeface="+mn-lt"/>
              </a:rPr>
              <a:t>center word</a:t>
            </a:r>
            <a:br>
              <a:rPr lang="en-US" sz="1800" dirty="0">
                <a:latin typeface="+mn-lt"/>
              </a:rPr>
            </a:br>
            <a:r>
              <a:rPr lang="en-US" sz="1800" dirty="0">
                <a:latin typeface="+mn-lt"/>
              </a:rPr>
              <a:t>at position t</a:t>
            </a:r>
          </a:p>
        </p:txBody>
      </p:sp>
      <p:sp>
        <p:nvSpPr>
          <p:cNvPr id="40" name="Left Brace 39">
            <a:extLst>
              <a:ext uri="{FF2B5EF4-FFF2-40B4-BE49-F238E27FC236}">
                <a16:creationId xmlns:a16="http://schemas.microsoft.com/office/drawing/2014/main" id="{A047F5A3-A003-144F-A750-1FBF5808435A}"/>
              </a:ext>
            </a:extLst>
          </p:cNvPr>
          <p:cNvSpPr/>
          <p:nvPr/>
        </p:nvSpPr>
        <p:spPr bwMode="auto">
          <a:xfrm rot="16200000">
            <a:off x="3519244" y="3680670"/>
            <a:ext cx="160018" cy="2295948"/>
          </a:xfrm>
          <a:prstGeom prst="leftBrace">
            <a:avLst>
              <a:gd name="adj1" fmla="val 8333"/>
              <a:gd name="adj2" fmla="val 49242"/>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1" name="TextBox 40">
            <a:extLst>
              <a:ext uri="{FF2B5EF4-FFF2-40B4-BE49-F238E27FC236}">
                <a16:creationId xmlns:a16="http://schemas.microsoft.com/office/drawing/2014/main" id="{5CF9DE64-3FC2-614F-934B-AB7D366CE3A0}"/>
              </a:ext>
            </a:extLst>
          </p:cNvPr>
          <p:cNvSpPr txBox="1"/>
          <p:nvPr/>
        </p:nvSpPr>
        <p:spPr>
          <a:xfrm>
            <a:off x="2589599" y="4916269"/>
            <a:ext cx="2265492" cy="646331"/>
          </a:xfrm>
          <a:prstGeom prst="rect">
            <a:avLst/>
          </a:prstGeom>
          <a:noFill/>
        </p:spPr>
        <p:txBody>
          <a:bodyPr wrap="none" rtlCol="0" anchor="t">
            <a:spAutoFit/>
          </a:bodyPr>
          <a:lstStyle/>
          <a:p>
            <a:r>
              <a:rPr lang="en-US" sz="1800" dirty="0">
                <a:latin typeface="+mn-lt"/>
              </a:rPr>
              <a:t>outside context words</a:t>
            </a:r>
            <a:br>
              <a:rPr lang="en-US" sz="1800" dirty="0">
                <a:latin typeface="+mn-lt"/>
              </a:rPr>
            </a:br>
            <a:r>
              <a:rPr lang="en-US" sz="1800" dirty="0">
                <a:latin typeface="+mn-lt"/>
              </a:rPr>
              <a:t>in window of size 2</a:t>
            </a:r>
          </a:p>
        </p:txBody>
      </p:sp>
      <p:sp>
        <p:nvSpPr>
          <p:cNvPr id="42" name="Left Brace 41">
            <a:extLst>
              <a:ext uri="{FF2B5EF4-FFF2-40B4-BE49-F238E27FC236}">
                <a16:creationId xmlns:a16="http://schemas.microsoft.com/office/drawing/2014/main" id="{60F665FD-EAA3-4945-B096-0B0B64B68D62}"/>
              </a:ext>
            </a:extLst>
          </p:cNvPr>
          <p:cNvSpPr/>
          <p:nvPr/>
        </p:nvSpPr>
        <p:spPr bwMode="auto">
          <a:xfrm rot="16200000">
            <a:off x="6813999" y="4184483"/>
            <a:ext cx="141211" cy="1390943"/>
          </a:xfrm>
          <a:prstGeom prst="leftBrace">
            <a:avLst>
              <a:gd name="adj1" fmla="val 8333"/>
              <a:gd name="adj2" fmla="val 49242"/>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3" name="TextBox 42">
            <a:extLst>
              <a:ext uri="{FF2B5EF4-FFF2-40B4-BE49-F238E27FC236}">
                <a16:creationId xmlns:a16="http://schemas.microsoft.com/office/drawing/2014/main" id="{BE6ECCEE-C861-0143-8471-55E55540868D}"/>
              </a:ext>
            </a:extLst>
          </p:cNvPr>
          <p:cNvSpPr txBox="1"/>
          <p:nvPr/>
        </p:nvSpPr>
        <p:spPr>
          <a:xfrm>
            <a:off x="6118826" y="4916269"/>
            <a:ext cx="2265492" cy="646331"/>
          </a:xfrm>
          <a:prstGeom prst="rect">
            <a:avLst/>
          </a:prstGeom>
          <a:noFill/>
        </p:spPr>
        <p:txBody>
          <a:bodyPr wrap="none" rtlCol="0" anchor="t">
            <a:spAutoFit/>
          </a:bodyPr>
          <a:lstStyle/>
          <a:p>
            <a:r>
              <a:rPr lang="en-US" sz="1800" dirty="0">
                <a:latin typeface="+mn-lt"/>
              </a:rPr>
              <a:t>outside </a:t>
            </a:r>
            <a:r>
              <a:rPr lang="en-US" dirty="0"/>
              <a:t>context words</a:t>
            </a:r>
            <a:br>
              <a:rPr lang="en-US" dirty="0"/>
            </a:br>
            <a:r>
              <a:rPr lang="en-US" dirty="0"/>
              <a:t>in window of size 2</a:t>
            </a:r>
          </a:p>
        </p:txBody>
      </p:sp>
      <p:sp>
        <p:nvSpPr>
          <p:cNvPr id="44" name="Left Brace 43">
            <a:extLst>
              <a:ext uri="{FF2B5EF4-FFF2-40B4-BE49-F238E27FC236}">
                <a16:creationId xmlns:a16="http://schemas.microsoft.com/office/drawing/2014/main" id="{C3A22244-47EA-C547-A038-D192B79273B1}"/>
              </a:ext>
            </a:extLst>
          </p:cNvPr>
          <p:cNvSpPr/>
          <p:nvPr/>
        </p:nvSpPr>
        <p:spPr bwMode="auto">
          <a:xfrm rot="16200000">
            <a:off x="5384963" y="4377592"/>
            <a:ext cx="167634" cy="909719"/>
          </a:xfrm>
          <a:prstGeom prst="leftBrace">
            <a:avLst>
              <a:gd name="adj1" fmla="val 8333"/>
              <a:gd name="adj2" fmla="val 49242"/>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cxnSp>
        <p:nvCxnSpPr>
          <p:cNvPr id="45" name="Curved Connector 44">
            <a:extLst>
              <a:ext uri="{FF2B5EF4-FFF2-40B4-BE49-F238E27FC236}">
                <a16:creationId xmlns:a16="http://schemas.microsoft.com/office/drawing/2014/main" id="{DAC6393A-9036-054C-8ABC-BC803B7D17A2}"/>
              </a:ext>
            </a:extLst>
          </p:cNvPr>
          <p:cNvCxnSpPr/>
          <p:nvPr/>
        </p:nvCxnSpPr>
        <p:spPr bwMode="auto">
          <a:xfrm rot="5400000" flipH="1" flipV="1">
            <a:off x="6072100" y="3555864"/>
            <a:ext cx="12700" cy="1264920"/>
          </a:xfrm>
          <a:prstGeom prst="curvedConnector3">
            <a:avLst>
              <a:gd name="adj1" fmla="val 1800000"/>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B94CD6A-4285-3C46-9CDA-D5A84C549F85}"/>
                  </a:ext>
                </a:extLst>
              </p:cNvPr>
              <p:cNvSpPr txBox="1"/>
              <p:nvPr/>
            </p:nvSpPr>
            <p:spPr>
              <a:xfrm>
                <a:off x="5687290" y="3590149"/>
                <a:ext cx="1473417" cy="369332"/>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𝑃</m:t>
                      </m:r>
                      <m:d>
                        <m:dPr>
                          <m:ctrlPr>
                            <a:rPr lang="mr-IN"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r>
                                <a:rPr lang="en-US" i="1">
                                  <a:solidFill>
                                    <a:schemeClr val="tx1"/>
                                  </a:solidFill>
                                  <a:latin typeface="Cambria Math" charset="0"/>
                                </a:rPr>
                                <m:t>+1</m:t>
                              </m:r>
                            </m:sub>
                          </m:sSub>
                          <m:r>
                            <a:rPr lang="en-US" i="1">
                              <a:solidFill>
                                <a:schemeClr val="tx1"/>
                              </a:solidFill>
                              <a:latin typeface="Cambria Math" charset="0"/>
                            </a:rPr>
                            <m:t> | </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sub>
                          </m:sSub>
                        </m:e>
                      </m:d>
                    </m:oMath>
                  </m:oMathPara>
                </a14:m>
                <a:endParaRPr lang="en-US" sz="1800" dirty="0">
                  <a:solidFill>
                    <a:schemeClr val="tx1"/>
                  </a:solidFill>
                  <a:latin typeface="+mn-lt"/>
                </a:endParaRPr>
              </a:p>
            </p:txBody>
          </p:sp>
        </mc:Choice>
        <mc:Fallback>
          <p:sp>
            <p:nvSpPr>
              <p:cNvPr id="46" name="TextBox 45">
                <a:extLst>
                  <a:ext uri="{FF2B5EF4-FFF2-40B4-BE49-F238E27FC236}">
                    <a16:creationId xmlns:a16="http://schemas.microsoft.com/office/drawing/2014/main" id="{7B94CD6A-4285-3C46-9CDA-D5A84C549F85}"/>
                  </a:ext>
                </a:extLst>
              </p:cNvPr>
              <p:cNvSpPr txBox="1">
                <a:spLocks noRot="1" noChangeAspect="1" noMove="1" noResize="1" noEditPoints="1" noAdjustHandles="1" noChangeArrowheads="1" noChangeShapeType="1" noTextEdit="1"/>
              </p:cNvSpPr>
              <p:nvPr/>
            </p:nvSpPr>
            <p:spPr>
              <a:xfrm>
                <a:off x="5687290" y="3590149"/>
                <a:ext cx="1473417" cy="369332"/>
              </a:xfrm>
              <a:prstGeom prst="rect">
                <a:avLst/>
              </a:prstGeom>
              <a:blipFill>
                <a:blip r:embed="rId4"/>
                <a:stretch>
                  <a:fillRect b="-9677"/>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B1F624A-FA5A-184E-86FC-1CE1E2CC525F}"/>
                  </a:ext>
                </a:extLst>
              </p:cNvPr>
              <p:cNvSpPr txBox="1"/>
              <p:nvPr/>
            </p:nvSpPr>
            <p:spPr>
              <a:xfrm>
                <a:off x="6599524" y="3121758"/>
                <a:ext cx="1473417" cy="369332"/>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𝑃</m:t>
                      </m:r>
                      <m:d>
                        <m:dPr>
                          <m:ctrlPr>
                            <a:rPr lang="mr-IN"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r>
                                <a:rPr lang="en-US" i="1">
                                  <a:solidFill>
                                    <a:schemeClr val="tx1"/>
                                  </a:solidFill>
                                  <a:latin typeface="Cambria Math" charset="0"/>
                                </a:rPr>
                                <m:t>+2</m:t>
                              </m:r>
                            </m:sub>
                          </m:sSub>
                          <m:r>
                            <a:rPr lang="en-US" i="1">
                              <a:solidFill>
                                <a:schemeClr val="tx1"/>
                              </a:solidFill>
                              <a:latin typeface="Cambria Math" charset="0"/>
                            </a:rPr>
                            <m:t> | </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sub>
                          </m:sSub>
                        </m:e>
                      </m:d>
                    </m:oMath>
                  </m:oMathPara>
                </a14:m>
                <a:endParaRPr lang="en-US" sz="1800" dirty="0">
                  <a:solidFill>
                    <a:schemeClr val="tx1"/>
                  </a:solidFill>
                  <a:latin typeface="+mn-lt"/>
                </a:endParaRPr>
              </a:p>
            </p:txBody>
          </p:sp>
        </mc:Choice>
        <mc:Fallback>
          <p:sp>
            <p:nvSpPr>
              <p:cNvPr id="47" name="TextBox 46">
                <a:extLst>
                  <a:ext uri="{FF2B5EF4-FFF2-40B4-BE49-F238E27FC236}">
                    <a16:creationId xmlns:a16="http://schemas.microsoft.com/office/drawing/2014/main" id="{1B1F624A-FA5A-184E-86FC-1CE1E2CC525F}"/>
                  </a:ext>
                </a:extLst>
              </p:cNvPr>
              <p:cNvSpPr txBox="1">
                <a:spLocks noRot="1" noChangeAspect="1" noMove="1" noResize="1" noEditPoints="1" noAdjustHandles="1" noChangeArrowheads="1" noChangeShapeType="1" noTextEdit="1"/>
              </p:cNvSpPr>
              <p:nvPr/>
            </p:nvSpPr>
            <p:spPr>
              <a:xfrm>
                <a:off x="6599524" y="3121758"/>
                <a:ext cx="1473417" cy="369332"/>
              </a:xfrm>
              <a:prstGeom prst="rect">
                <a:avLst/>
              </a:prstGeom>
              <a:blipFill>
                <a:blip r:embed="rId5"/>
                <a:stretch>
                  <a:fillRect b="-9677"/>
                </a:stretch>
              </a:blipFill>
              <a:ln>
                <a:solidFill>
                  <a:schemeClr val="bg1"/>
                </a:solidFill>
              </a:ln>
            </p:spPr>
            <p:txBody>
              <a:bodyPr/>
              <a:lstStyle/>
              <a:p>
                <a:r>
                  <a:rPr lang="en-US">
                    <a:noFill/>
                  </a:rPr>
                  <a:t> </a:t>
                </a:r>
              </a:p>
            </p:txBody>
          </p:sp>
        </mc:Fallback>
      </mc:AlternateContent>
      <p:cxnSp>
        <p:nvCxnSpPr>
          <p:cNvPr id="48" name="Curved Connector 47">
            <a:extLst>
              <a:ext uri="{FF2B5EF4-FFF2-40B4-BE49-F238E27FC236}">
                <a16:creationId xmlns:a16="http://schemas.microsoft.com/office/drawing/2014/main" id="{65E3E390-3421-3740-AA8D-79E788BDB4CD}"/>
              </a:ext>
            </a:extLst>
          </p:cNvPr>
          <p:cNvCxnSpPr>
            <a:stCxn id="31" idx="0"/>
            <a:endCxn id="38" idx="0"/>
          </p:cNvCxnSpPr>
          <p:nvPr/>
        </p:nvCxnSpPr>
        <p:spPr bwMode="auto">
          <a:xfrm rot="16200000" flipH="1">
            <a:off x="6378475" y="3234372"/>
            <a:ext cx="3809" cy="1911707"/>
          </a:xfrm>
          <a:prstGeom prst="curvedConnector3">
            <a:avLst>
              <a:gd name="adj1" fmla="val -19405093"/>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cxnSp>
        <p:nvCxnSpPr>
          <p:cNvPr id="49" name="Curved Connector 48">
            <a:extLst>
              <a:ext uri="{FF2B5EF4-FFF2-40B4-BE49-F238E27FC236}">
                <a16:creationId xmlns:a16="http://schemas.microsoft.com/office/drawing/2014/main" id="{E13FF0E6-A0DB-1244-9326-B0B66F487C6C}"/>
              </a:ext>
            </a:extLst>
          </p:cNvPr>
          <p:cNvCxnSpPr/>
          <p:nvPr/>
        </p:nvCxnSpPr>
        <p:spPr bwMode="auto">
          <a:xfrm rot="16200000" flipV="1">
            <a:off x="4225431" y="2974114"/>
            <a:ext cx="7621" cy="2420799"/>
          </a:xfrm>
          <a:prstGeom prst="curvedConnector3">
            <a:avLst>
              <a:gd name="adj1" fmla="val 9598753"/>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cxnSp>
        <p:nvCxnSpPr>
          <p:cNvPr id="50" name="Curved Connector 49">
            <a:extLst>
              <a:ext uri="{FF2B5EF4-FFF2-40B4-BE49-F238E27FC236}">
                <a16:creationId xmlns:a16="http://schemas.microsoft.com/office/drawing/2014/main" id="{EB644FF8-6824-6340-891A-3DE25ED2B706}"/>
              </a:ext>
            </a:extLst>
          </p:cNvPr>
          <p:cNvCxnSpPr/>
          <p:nvPr/>
        </p:nvCxnSpPr>
        <p:spPr bwMode="auto">
          <a:xfrm rot="16200000" flipV="1">
            <a:off x="4825506" y="3574189"/>
            <a:ext cx="7621" cy="1220649"/>
          </a:xfrm>
          <a:prstGeom prst="curvedConnector3">
            <a:avLst>
              <a:gd name="adj1" fmla="val 3099606"/>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6A760C8-487D-3049-B6FA-709212B979A1}"/>
                  </a:ext>
                </a:extLst>
              </p:cNvPr>
              <p:cNvSpPr txBox="1"/>
              <p:nvPr/>
            </p:nvSpPr>
            <p:spPr>
              <a:xfrm>
                <a:off x="3624921" y="3597769"/>
                <a:ext cx="14734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−1</m:t>
                              </m:r>
                            </m:sub>
                          </m:sSub>
                          <m:r>
                            <a:rPr lang="en-US" i="1">
                              <a:latin typeface="Cambria Math" charset="0"/>
                            </a:rPr>
                            <m:t> | </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sub>
                          </m:sSub>
                        </m:e>
                      </m:d>
                    </m:oMath>
                  </m:oMathPara>
                </a14:m>
                <a:endParaRPr lang="en-US" sz="1800" dirty="0">
                  <a:latin typeface="+mn-lt"/>
                </a:endParaRPr>
              </a:p>
            </p:txBody>
          </p:sp>
        </mc:Choice>
        <mc:Fallback>
          <p:sp>
            <p:nvSpPr>
              <p:cNvPr id="51" name="TextBox 50">
                <a:extLst>
                  <a:ext uri="{FF2B5EF4-FFF2-40B4-BE49-F238E27FC236}">
                    <a16:creationId xmlns:a16="http://schemas.microsoft.com/office/drawing/2014/main" id="{B6A760C8-487D-3049-B6FA-709212B979A1}"/>
                  </a:ext>
                </a:extLst>
              </p:cNvPr>
              <p:cNvSpPr txBox="1">
                <a:spLocks noRot="1" noChangeAspect="1" noMove="1" noResize="1" noEditPoints="1" noAdjustHandles="1" noChangeArrowheads="1" noChangeShapeType="1" noTextEdit="1"/>
              </p:cNvSpPr>
              <p:nvPr/>
            </p:nvSpPr>
            <p:spPr>
              <a:xfrm>
                <a:off x="3624921" y="3597769"/>
                <a:ext cx="1473417"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549D6FA-7E60-0D4C-9E4D-4170A799E272}"/>
                  </a:ext>
                </a:extLst>
              </p:cNvPr>
              <p:cNvSpPr txBox="1"/>
              <p:nvPr/>
            </p:nvSpPr>
            <p:spPr>
              <a:xfrm>
                <a:off x="2745574" y="3114138"/>
                <a:ext cx="147341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𝑃</m:t>
                      </m:r>
                      <m:d>
                        <m:dPr>
                          <m:ctrlPr>
                            <a:rPr lang="mr-IN"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r>
                                <a:rPr lang="en-US" b="0" i="1" smtClean="0">
                                  <a:solidFill>
                                    <a:schemeClr val="tx1"/>
                                  </a:solidFill>
                                  <a:latin typeface="Cambria Math" charset="0"/>
                                </a:rPr>
                                <m:t>−2</m:t>
                              </m:r>
                            </m:sub>
                          </m:sSub>
                          <m:r>
                            <a:rPr lang="en-US" i="1">
                              <a:solidFill>
                                <a:schemeClr val="tx1"/>
                              </a:solidFill>
                              <a:latin typeface="Cambria Math" charset="0"/>
                            </a:rPr>
                            <m:t> | </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𝑤</m:t>
                              </m:r>
                            </m:e>
                            <m:sub>
                              <m:r>
                                <a:rPr lang="en-US" i="1">
                                  <a:solidFill>
                                    <a:schemeClr val="tx1"/>
                                  </a:solidFill>
                                  <a:latin typeface="Cambria Math" charset="0"/>
                                </a:rPr>
                                <m:t>𝑡</m:t>
                              </m:r>
                            </m:sub>
                          </m:sSub>
                        </m:e>
                      </m:d>
                    </m:oMath>
                  </m:oMathPara>
                </a14:m>
                <a:endParaRPr lang="en-US" sz="1800" dirty="0">
                  <a:solidFill>
                    <a:schemeClr val="tx1"/>
                  </a:solidFill>
                  <a:latin typeface="+mn-lt"/>
                </a:endParaRPr>
              </a:p>
            </p:txBody>
          </p:sp>
        </mc:Choice>
        <mc:Fallback>
          <p:sp>
            <p:nvSpPr>
              <p:cNvPr id="52" name="TextBox 51">
                <a:extLst>
                  <a:ext uri="{FF2B5EF4-FFF2-40B4-BE49-F238E27FC236}">
                    <a16:creationId xmlns:a16="http://schemas.microsoft.com/office/drawing/2014/main" id="{0549D6FA-7E60-0D4C-9E4D-4170A799E272}"/>
                  </a:ext>
                </a:extLst>
              </p:cNvPr>
              <p:cNvSpPr txBox="1">
                <a:spLocks noRot="1" noChangeAspect="1" noMove="1" noResize="1" noEditPoints="1" noAdjustHandles="1" noChangeArrowheads="1" noChangeShapeType="1" noTextEdit="1"/>
              </p:cNvSpPr>
              <p:nvPr/>
            </p:nvSpPr>
            <p:spPr>
              <a:xfrm>
                <a:off x="2745574" y="3114138"/>
                <a:ext cx="1473417" cy="369332"/>
              </a:xfrm>
              <a:prstGeom prst="rect">
                <a:avLst/>
              </a:prstGeom>
              <a:blipFill>
                <a:blip r:embed="rId7"/>
                <a:stretch>
                  <a:fillRect b="-13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83570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objective function</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304800" y="1295400"/>
                <a:ext cx="8534400" cy="5178552"/>
              </a:xfrm>
            </p:spPr>
            <p:txBody>
              <a:bodyPr/>
              <a:lstStyle/>
              <a:p>
                <a:r>
                  <a:rPr lang="en-US" sz="2400" dirty="0"/>
                  <a:t>For each position </a:t>
                </a:r>
                <a14:m>
                  <m:oMath xmlns:m="http://schemas.openxmlformats.org/officeDocument/2006/math">
                    <m:r>
                      <a:rPr lang="en-US" sz="2400" b="0" i="1" smtClean="0">
                        <a:latin typeface="Cambria Math" charset="0"/>
                      </a:rPr>
                      <m:t>𝑡</m:t>
                    </m:r>
                    <m:r>
                      <a:rPr lang="en-US" sz="2400" b="0" i="1" smtClean="0">
                        <a:latin typeface="Cambria Math" charset="0"/>
                      </a:rPr>
                      <m:t>=1,…,</m:t>
                    </m:r>
                    <m:r>
                      <a:rPr lang="en-US" sz="2400" b="0" i="1" smtClean="0">
                        <a:latin typeface="Cambria Math" charset="0"/>
                      </a:rPr>
                      <m:t>𝑇</m:t>
                    </m:r>
                  </m:oMath>
                </a14:m>
                <a:r>
                  <a:rPr lang="en-US" sz="2400" dirty="0"/>
                  <a:t>, predict context words within a window of fixed size </a:t>
                </a:r>
                <a:r>
                  <a:rPr lang="en-US" sz="2400" i="1" dirty="0"/>
                  <a:t>m</a:t>
                </a:r>
                <a:r>
                  <a:rPr lang="en-US" sz="2400" dirty="0"/>
                  <a:t>, given center word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𝑗</m:t>
                        </m:r>
                      </m:sub>
                    </m:sSub>
                  </m:oMath>
                </a14:m>
                <a:r>
                  <a:rPr lang="en-US" sz="2400" b="0" dirty="0"/>
                  <a:t>.</a:t>
                </a:r>
              </a:p>
              <a:p>
                <a:pPr/>
                <a14:m>
                  <m:oMathPara xmlns:m="http://schemas.openxmlformats.org/officeDocument/2006/math">
                    <m:oMathParaPr>
                      <m:jc m:val="centerGroup"/>
                    </m:oMathParaPr>
                    <m:oMath xmlns:m="http://schemas.openxmlformats.org/officeDocument/2006/math">
                      <m:r>
                        <a:rPr lang="en-US" sz="2400" b="0" i="1" smtClean="0">
                          <a:latin typeface="Cambria Math" charset="0"/>
                        </a:rPr>
                        <m:t>𝐿</m:t>
                      </m:r>
                      <m:d>
                        <m:dPr>
                          <m:ctrlPr>
                            <a:rPr lang="en-US" sz="2400" b="0" i="1" smtClean="0">
                              <a:latin typeface="Cambria Math" panose="02040503050406030204" pitchFamily="18" charset="0"/>
                            </a:rPr>
                          </m:ctrlPr>
                        </m:dPr>
                        <m:e>
                          <m:r>
                            <a:rPr lang="en-US" sz="2400" b="0" i="1" smtClean="0">
                              <a:latin typeface="Cambria Math" charset="0"/>
                            </a:rPr>
                            <m:t>𝜃</m:t>
                          </m:r>
                        </m:e>
                      </m:d>
                      <m:r>
                        <a:rPr lang="en-US" sz="2400" b="0" i="1" smtClean="0">
                          <a:latin typeface="Cambria Math" charset="0"/>
                        </a:rPr>
                        <m:t>=</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nary>
                            <m:naryPr>
                              <m:chr m:val="∏"/>
                              <m:supHide m:val="on"/>
                              <m:ctrlPr>
                                <a:rPr lang="is-IS" sz="2400" b="0" i="1" smtClean="0">
                                  <a:latin typeface="Cambria Math" panose="02040503050406030204" pitchFamily="18" charset="0"/>
                                </a:rPr>
                              </m:ctrlPr>
                            </m:naryPr>
                            <m:sub>
                              <m:eqArr>
                                <m:eqArrPr>
                                  <m:ctrlPr>
                                    <a:rPr lang="en-US" sz="2400" b="0" i="1" smtClean="0">
                                      <a:latin typeface="Cambria Math" panose="02040503050406030204" pitchFamily="18" charset="0"/>
                                    </a:rPr>
                                  </m:ctrlPr>
                                </m:eqArrPr>
                                <m:e>
                                  <m:r>
                                    <m:rPr>
                                      <m:brk m:alnAt="7"/>
                                    </m:rPr>
                                    <a:rPr lang="en-US" sz="2400" b="0" i="1" smtClean="0">
                                      <a:latin typeface="Cambria Math" charset="0"/>
                                    </a:rPr>
                                    <m:t>−</m:t>
                                  </m:r>
                                  <m:r>
                                    <a:rPr lang="en-US" sz="2400" b="0" i="1" smtClean="0">
                                      <a:latin typeface="Cambria Math" charset="0"/>
                                    </a:rPr>
                                    <m:t>𝑚</m:t>
                                  </m:r>
                                  <m:r>
                                    <a:rPr lang="en-US" sz="2400" b="0" i="1" smtClean="0">
                                      <a:latin typeface="Cambria Math" charset="0"/>
                                    </a:rPr>
                                    <m:t>≤</m:t>
                                  </m:r>
                                  <m:r>
                                    <a:rPr lang="en-US" sz="2400" b="0" i="1" smtClean="0">
                                      <a:latin typeface="Cambria Math" charset="0"/>
                                    </a:rPr>
                                    <m:t>𝑗</m:t>
                                  </m:r>
                                  <m:r>
                                    <a:rPr lang="en-US" sz="2400" b="0" i="1" smtClean="0">
                                      <a:latin typeface="Cambria Math" charset="0"/>
                                    </a:rPr>
                                    <m:t>≤</m:t>
                                  </m:r>
                                  <m:r>
                                    <a:rPr lang="en-US" sz="2400" b="0" i="1" smtClean="0">
                                      <a:latin typeface="Cambria Math" charset="0"/>
                                    </a:rPr>
                                    <m:t>𝑚</m:t>
                                  </m:r>
                                </m:e>
                                <m:e>
                                  <m:r>
                                    <a:rPr lang="en-US" sz="2400" b="0" i="1" smtClean="0">
                                      <a:latin typeface="Cambria Math" charset="0"/>
                                    </a:rPr>
                                    <m:t>𝑗</m:t>
                                  </m:r>
                                  <m:r>
                                    <a:rPr lang="en-US" sz="2400" b="0" i="1" smtClean="0">
                                      <a:latin typeface="Cambria Math" charset="0"/>
                                    </a:rPr>
                                    <m:t>≠0</m:t>
                                  </m:r>
                                </m:e>
                              </m:eqArr>
                            </m:sub>
                            <m:sup/>
                            <m:e>
                              <m:r>
                                <a:rPr lang="en-US" sz="2400" b="0" i="1" smtClean="0">
                                  <a:latin typeface="Cambria Math" charset="0"/>
                                </a:rPr>
                                <m:t>𝑃</m:t>
                              </m:r>
                              <m:d>
                                <m:dPr>
                                  <m:ctrlPr>
                                    <a:rPr lang="mr-IN"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r>
                                        <a:rPr lang="en-US" sz="2400" b="0" i="1" smtClean="0">
                                          <a:latin typeface="Cambria Math" charset="0"/>
                                        </a:rPr>
                                        <m:t>+</m:t>
                                      </m:r>
                                      <m:r>
                                        <a:rPr lang="en-US" sz="2400" b="0" i="1" smtClean="0">
                                          <a:latin typeface="Cambria Math" charset="0"/>
                                        </a:rPr>
                                        <m:t>𝑗</m:t>
                                      </m:r>
                                    </m:sub>
                                  </m:sSub>
                                  <m:r>
                                    <a:rPr lang="en-US" sz="2400" b="0" i="1" smtClean="0">
                                      <a:latin typeface="Cambria Math" charset="0"/>
                                    </a:rPr>
                                    <m:t> | </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r>
                                    <a:rPr lang="en-US" sz="2400" i="1">
                                      <a:latin typeface="Cambria Math" charset="0"/>
                                    </a:rPr>
                                    <m:t>𝜃</m:t>
                                  </m:r>
                                </m:e>
                              </m:d>
                            </m:e>
                          </m:nary>
                        </m:e>
                      </m:nary>
                    </m:oMath>
                  </m:oMathPara>
                </a14:m>
                <a:endParaRPr lang="en-US" sz="2400" dirty="0"/>
              </a:p>
              <a:p>
                <a:br>
                  <a:rPr lang="en-US" sz="2400" dirty="0"/>
                </a:br>
                <a:br>
                  <a:rPr lang="en-US" sz="2400" dirty="0"/>
                </a:br>
                <a:r>
                  <a:rPr lang="en-US" sz="2400" dirty="0"/>
                  <a:t>The </a:t>
                </a:r>
                <a:r>
                  <a:rPr lang="en-US" sz="2400" dirty="0">
                    <a:solidFill>
                      <a:schemeClr val="accent3"/>
                    </a:solidFill>
                  </a:rPr>
                  <a:t>objective function</a:t>
                </a:r>
                <a:r>
                  <a:rPr lang="en-US" sz="2400" dirty="0"/>
                  <a:t> </a:t>
                </a:r>
                <a14:m>
                  <m:oMath xmlns:m="http://schemas.openxmlformats.org/officeDocument/2006/math">
                    <m:r>
                      <a:rPr lang="en-US" sz="2400" b="0" i="1" smtClean="0">
                        <a:latin typeface="Cambria Math" charset="0"/>
                      </a:rPr>
                      <m:t>𝐽</m:t>
                    </m:r>
                    <m:d>
                      <m:dPr>
                        <m:ctrlPr>
                          <a:rPr lang="en-US" sz="2400" b="0" i="1" smtClean="0">
                            <a:latin typeface="Cambria Math" panose="02040503050406030204" pitchFamily="18" charset="0"/>
                          </a:rPr>
                        </m:ctrlPr>
                      </m:dPr>
                      <m:e>
                        <m:r>
                          <a:rPr lang="en-US" sz="2400" b="0" i="1" smtClean="0">
                            <a:latin typeface="Cambria Math" charset="0"/>
                          </a:rPr>
                          <m:t>𝜃</m:t>
                        </m:r>
                      </m:e>
                    </m:d>
                    <m:r>
                      <a:rPr lang="en-US" sz="2400" b="0" i="1" smtClean="0">
                        <a:latin typeface="Cambria Math" charset="0"/>
                      </a:rPr>
                      <m:t> </m:t>
                    </m:r>
                  </m:oMath>
                </a14:m>
                <a:r>
                  <a:rPr lang="en-US" sz="2400" dirty="0"/>
                  <a:t>is the (average) negative log likelihood:</a:t>
                </a:r>
              </a:p>
              <a:p>
                <a:pPr/>
                <a14:m>
                  <m:oMathPara xmlns:m="http://schemas.openxmlformats.org/officeDocument/2006/math">
                    <m:oMathParaPr>
                      <m:jc m:val="centerGroup"/>
                    </m:oMathParaPr>
                    <m:oMath xmlns:m="http://schemas.openxmlformats.org/officeDocument/2006/math">
                      <m:r>
                        <a:rPr lang="en-US" sz="2400" b="0" i="1" smtClean="0">
                          <a:latin typeface="Cambria Math" charset="0"/>
                        </a:rPr>
                        <m:t>𝐽</m:t>
                      </m:r>
                      <m:d>
                        <m:dPr>
                          <m:ctrlPr>
                            <a:rPr lang="en-US" sz="2400" b="0" i="1" smtClean="0">
                              <a:latin typeface="Cambria Math" panose="02040503050406030204" pitchFamily="18" charset="0"/>
                            </a:rPr>
                          </m:ctrlPr>
                        </m:dPr>
                        <m:e>
                          <m:r>
                            <a:rPr lang="en-US" sz="2400" b="0" i="1" smtClean="0">
                              <a:latin typeface="Cambria Math" charset="0"/>
                            </a:rPr>
                            <m:t>𝜃</m:t>
                          </m:r>
                        </m:e>
                      </m:d>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𝑇</m:t>
                          </m:r>
                        </m:den>
                      </m:f>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𝐿</m:t>
                          </m:r>
                          <m:r>
                            <a:rPr lang="en-US" sz="2400" b="0" i="1" smtClean="0">
                              <a:latin typeface="Cambria Math" charset="0"/>
                            </a:rPr>
                            <m:t>(</m:t>
                          </m:r>
                          <m:r>
                            <a:rPr lang="en-US" sz="2400" b="0" i="1" smtClean="0">
                              <a:latin typeface="Cambria Math" charset="0"/>
                            </a:rPr>
                            <m:t>𝜃</m:t>
                          </m:r>
                          <m:r>
                            <a:rPr lang="en-US" sz="2400" b="0" i="1" smtClean="0">
                              <a:latin typeface="Cambria Math" charset="0"/>
                            </a:rPr>
                            <m:t>)</m:t>
                          </m:r>
                        </m:e>
                      </m:func>
                      <m:r>
                        <a:rPr lang="en-US" sz="2400" b="0" i="1" smtClean="0">
                          <a:latin typeface="Cambria Math" charset="0"/>
                        </a:rPr>
                        <m:t>=−</m:t>
                      </m:r>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𝑇</m:t>
                          </m:r>
                        </m:den>
                      </m:f>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nary>
                            <m:naryPr>
                              <m:chr m:val="∑"/>
                              <m:supHide m:val="on"/>
                              <m:ctrlPr>
                                <a:rPr lang="is-IS" sz="2400" b="0" i="1" smtClean="0">
                                  <a:latin typeface="Cambria Math" panose="02040503050406030204" pitchFamily="18" charset="0"/>
                                </a:rPr>
                              </m:ctrlPr>
                            </m:naryPr>
                            <m:sub>
                              <m:eqArr>
                                <m:eqArrPr>
                                  <m:ctrlPr>
                                    <a:rPr lang="en-US" sz="2400" b="0" i="1" smtClean="0">
                                      <a:latin typeface="Cambria Math" panose="02040503050406030204" pitchFamily="18" charset="0"/>
                                    </a:rPr>
                                  </m:ctrlPr>
                                </m:eqArrPr>
                                <m:e>
                                  <m:r>
                                    <m:rPr>
                                      <m:brk m:alnAt="7"/>
                                    </m:rPr>
                                    <a:rPr lang="en-US" sz="2400" b="0" i="1" smtClean="0">
                                      <a:latin typeface="Cambria Math" charset="0"/>
                                    </a:rPr>
                                    <m:t>−</m:t>
                                  </m:r>
                                  <m:r>
                                    <a:rPr lang="en-US" sz="2400" b="0" i="1" smtClean="0">
                                      <a:latin typeface="Cambria Math" charset="0"/>
                                    </a:rPr>
                                    <m:t>𝑚</m:t>
                                  </m:r>
                                  <m:r>
                                    <a:rPr lang="en-US" sz="2400" b="0" i="1" smtClean="0">
                                      <a:latin typeface="Cambria Math" charset="0"/>
                                    </a:rPr>
                                    <m:t>≤</m:t>
                                  </m:r>
                                  <m:r>
                                    <a:rPr lang="en-US" sz="2400" b="0" i="1" smtClean="0">
                                      <a:latin typeface="Cambria Math" charset="0"/>
                                    </a:rPr>
                                    <m:t>𝑗</m:t>
                                  </m:r>
                                  <m:r>
                                    <a:rPr lang="en-US" sz="2400" b="0" i="1" smtClean="0">
                                      <a:latin typeface="Cambria Math" charset="0"/>
                                    </a:rPr>
                                    <m:t>≤</m:t>
                                  </m:r>
                                  <m:r>
                                    <a:rPr lang="en-US" sz="2400" b="0" i="1" smtClean="0">
                                      <a:latin typeface="Cambria Math" charset="0"/>
                                    </a:rPr>
                                    <m:t>𝑚</m:t>
                                  </m:r>
                                </m:e>
                                <m:e>
                                  <m:r>
                                    <a:rPr lang="en-US" sz="2400" b="0" i="1" smtClean="0">
                                      <a:latin typeface="Cambria Math" charset="0"/>
                                    </a:rPr>
                                    <m:t>𝑗</m:t>
                                  </m:r>
                                  <m:r>
                                    <a:rPr lang="en-US" sz="2400" b="0" i="1" smtClean="0">
                                      <a:latin typeface="Cambria Math" charset="0"/>
                                    </a:rPr>
                                    <m:t>≠0</m:t>
                                  </m:r>
                                </m:e>
                              </m:eqAr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i="1">
                                      <a:latin typeface="Cambria Math" charset="0"/>
                                    </a:rPr>
                                    <m:t>𝑃</m:t>
                                  </m:r>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m:t>
                                          </m:r>
                                          <m:r>
                                            <a:rPr lang="en-US" sz="2400" i="1">
                                              <a:latin typeface="Cambria Math" charset="0"/>
                                            </a:rPr>
                                            <m:t>𝑗</m:t>
                                          </m:r>
                                        </m:sub>
                                      </m:sSub>
                                      <m:r>
                                        <a:rPr lang="en-US" sz="2400" i="1">
                                          <a:latin typeface="Cambria Math" charset="0"/>
                                        </a:rPr>
                                        <m:t> | </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r>
                                        <a:rPr lang="en-US" sz="2400" i="1">
                                          <a:latin typeface="Cambria Math" charset="0"/>
                                        </a:rPr>
                                        <m:t>𝜃</m:t>
                                      </m:r>
                                    </m:e>
                                  </m:d>
                                </m:e>
                              </m:func>
                            </m:e>
                          </m:nary>
                        </m:e>
                      </m:nary>
                    </m:oMath>
                  </m:oMathPara>
                </a14:m>
                <a:endParaRPr lang="en-US" sz="2400" dirty="0"/>
              </a:p>
              <a:p>
                <a:pPr algn="ctr"/>
                <a:r>
                  <a:rPr lang="en-US" sz="2400" dirty="0">
                    <a:solidFill>
                      <a:schemeClr val="accent3"/>
                    </a:solidFill>
                  </a:rPr>
                  <a:t>Minimizing objective function ⟺ Maximizing predictive accuracy</a:t>
                </a:r>
                <a:endParaRPr lang="en-US" sz="2400" dirty="0"/>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304800" y="1295400"/>
                <a:ext cx="8534400" cy="5178552"/>
              </a:xfrm>
              <a:blipFill>
                <a:blip r:embed="rId3"/>
                <a:stretch>
                  <a:fillRect l="-1190" t="-7579" b="-22249"/>
                </a:stretch>
              </a:blipFill>
            </p:spPr>
            <p:txBody>
              <a:bodyPr/>
              <a:lstStyle/>
              <a:p>
                <a:r>
                  <a:rPr lang="en-US">
                    <a:noFill/>
                  </a:rPr>
                  <a:t> </a:t>
                </a:r>
              </a:p>
            </p:txBody>
          </p:sp>
        </mc:Fallback>
      </mc:AlternateContent>
      <p:sp>
        <p:nvSpPr>
          <p:cNvPr id="3" name="TextBox 2"/>
          <p:cNvSpPr txBox="1"/>
          <p:nvPr/>
        </p:nvSpPr>
        <p:spPr>
          <a:xfrm>
            <a:off x="597408" y="2010334"/>
            <a:ext cx="1706880" cy="461665"/>
          </a:xfrm>
          <a:prstGeom prst="rect">
            <a:avLst/>
          </a:prstGeom>
          <a:noFill/>
        </p:spPr>
        <p:txBody>
          <a:bodyPr wrap="square" rtlCol="0">
            <a:spAutoFit/>
          </a:bodyPr>
          <a:lstStyle/>
          <a:p>
            <a:pPr algn="r"/>
            <a:r>
              <a:rPr lang="en-US" sz="2400" dirty="0">
                <a:solidFill>
                  <a:schemeClr val="accent3"/>
                </a:solidFill>
                <a:latin typeface="+mn-lt"/>
              </a:rPr>
              <a:t>Likelihood =</a:t>
            </a:r>
          </a:p>
        </p:txBody>
      </p:sp>
      <mc:AlternateContent xmlns:mc="http://schemas.openxmlformats.org/markup-compatibility/2006">
        <mc:Choice xmlns:a14="http://schemas.microsoft.com/office/drawing/2010/main" Requires="a14">
          <p:sp>
            <p:nvSpPr>
              <p:cNvPr id="7" name="TextBox 6"/>
              <p:cNvSpPr txBox="1"/>
              <p:nvPr/>
            </p:nvSpPr>
            <p:spPr>
              <a:xfrm>
                <a:off x="551688" y="3011269"/>
                <a:ext cx="1706880" cy="646331"/>
              </a:xfrm>
              <a:prstGeom prst="rect">
                <a:avLst/>
              </a:prstGeom>
              <a:noFill/>
              <a:ln w="19050">
                <a:solidFill>
                  <a:schemeClr val="accent3"/>
                </a:solidFill>
              </a:ln>
            </p:spPr>
            <p:txBody>
              <a:bodyPr wrap="square" rtlCol="0">
                <a:spAutoFit/>
              </a:bodyPr>
              <a:lstStyle/>
              <a:p>
                <a14:m>
                  <m:oMath xmlns:m="http://schemas.openxmlformats.org/officeDocument/2006/math">
                    <m:r>
                      <a:rPr lang="en-US" sz="1800" b="0" i="1" smtClean="0">
                        <a:latin typeface="Cambria Math" charset="0"/>
                      </a:rPr>
                      <m:t>𝜃</m:t>
                    </m:r>
                  </m:oMath>
                </a14:m>
                <a:r>
                  <a:rPr lang="en-US" sz="1800" dirty="0">
                    <a:latin typeface="+mn-lt"/>
                  </a:rPr>
                  <a:t> is all variables to be optimized</a:t>
                </a:r>
              </a:p>
            </p:txBody>
          </p:sp>
        </mc:Choice>
        <mc:Fallback>
          <p:sp>
            <p:nvSpPr>
              <p:cNvPr id="7" name="TextBox 6"/>
              <p:cNvSpPr txBox="1">
                <a:spLocks noRot="1" noChangeAspect="1" noMove="1" noResize="1" noEditPoints="1" noAdjustHandles="1" noChangeArrowheads="1" noChangeShapeType="1" noTextEdit="1"/>
              </p:cNvSpPr>
              <p:nvPr/>
            </p:nvSpPr>
            <p:spPr>
              <a:xfrm>
                <a:off x="551688" y="3011269"/>
                <a:ext cx="1706880" cy="646331"/>
              </a:xfrm>
              <a:prstGeom prst="rect">
                <a:avLst/>
              </a:prstGeom>
              <a:blipFill>
                <a:blip r:embed="rId4"/>
                <a:stretch>
                  <a:fillRect l="-1449" r="-1449" b="-9259"/>
                </a:stretch>
              </a:blipFill>
              <a:ln w="19050">
                <a:solidFill>
                  <a:schemeClr val="accent3"/>
                </a:solidFill>
              </a:ln>
            </p:spPr>
            <p:txBody>
              <a:bodyPr/>
              <a:lstStyle/>
              <a:p>
                <a:r>
                  <a:rPr lang="en-US">
                    <a:noFill/>
                  </a:rPr>
                  <a:t> </a:t>
                </a:r>
              </a:p>
            </p:txBody>
          </p:sp>
        </mc:Fallback>
      </mc:AlternateContent>
      <p:sp>
        <p:nvSpPr>
          <p:cNvPr id="12" name="TextBox 11"/>
          <p:cNvSpPr txBox="1"/>
          <p:nvPr/>
        </p:nvSpPr>
        <p:spPr>
          <a:xfrm>
            <a:off x="3413252" y="3897868"/>
            <a:ext cx="3840480" cy="369332"/>
          </a:xfrm>
          <a:prstGeom prst="rect">
            <a:avLst/>
          </a:prstGeom>
          <a:noFill/>
          <a:ln w="19050">
            <a:solidFill>
              <a:schemeClr val="accent3"/>
            </a:solidFill>
          </a:ln>
        </p:spPr>
        <p:txBody>
          <a:bodyPr wrap="square" rtlCol="0">
            <a:spAutoFit/>
          </a:bodyPr>
          <a:lstStyle/>
          <a:p>
            <a:r>
              <a:rPr lang="en-US" dirty="0"/>
              <a:t>s</a:t>
            </a:r>
            <a:r>
              <a:rPr lang="en-US" sz="1800" dirty="0">
                <a:latin typeface="+mn-lt"/>
              </a:rPr>
              <a:t>ometimes called </a:t>
            </a:r>
            <a:r>
              <a:rPr lang="en-US" sz="1800" i="1" dirty="0">
                <a:solidFill>
                  <a:schemeClr val="accent3"/>
                </a:solidFill>
                <a:latin typeface="+mn-lt"/>
              </a:rPr>
              <a:t>cost</a:t>
            </a:r>
            <a:r>
              <a:rPr lang="en-US" sz="1800" dirty="0">
                <a:solidFill>
                  <a:schemeClr val="accent3"/>
                </a:solidFill>
                <a:latin typeface="+mn-lt"/>
              </a:rPr>
              <a:t> </a:t>
            </a:r>
            <a:r>
              <a:rPr lang="en-US" sz="1800" dirty="0">
                <a:latin typeface="+mn-lt"/>
              </a:rPr>
              <a:t>or </a:t>
            </a:r>
            <a:r>
              <a:rPr lang="en-US" sz="1800" i="1" dirty="0">
                <a:solidFill>
                  <a:schemeClr val="accent3"/>
                </a:solidFill>
                <a:latin typeface="+mn-lt"/>
              </a:rPr>
              <a:t>loss </a:t>
            </a:r>
            <a:r>
              <a:rPr lang="en-US" sz="1800" dirty="0">
                <a:latin typeface="+mn-lt"/>
              </a:rPr>
              <a:t>function</a:t>
            </a:r>
          </a:p>
        </p:txBody>
      </p:sp>
      <p:cxnSp>
        <p:nvCxnSpPr>
          <p:cNvPr id="13" name="Elbow Connector 12"/>
          <p:cNvCxnSpPr>
            <a:stCxn id="7" idx="3"/>
          </p:cNvCxnSpPr>
          <p:nvPr/>
        </p:nvCxnSpPr>
        <p:spPr bwMode="auto">
          <a:xfrm flipV="1">
            <a:off x="2258568" y="2872770"/>
            <a:ext cx="429768" cy="461665"/>
          </a:xfrm>
          <a:prstGeom prst="bentConnector2">
            <a:avLst/>
          </a:prstGeom>
          <a:gradFill rotWithShape="0">
            <a:gsLst>
              <a:gs pos="0">
                <a:srgbClr val="A50021"/>
              </a:gs>
              <a:gs pos="100000">
                <a:schemeClr val="tx1"/>
              </a:gs>
            </a:gsLst>
            <a:lin ang="0" scaled="1"/>
          </a:gradFill>
          <a:ln w="19050" cap="flat" cmpd="sng" algn="ctr">
            <a:solidFill>
              <a:schemeClr val="accent3"/>
            </a:solidFill>
            <a:prstDash val="solid"/>
            <a:miter lim="800000"/>
            <a:headEnd type="none" w="med" len="med"/>
            <a:tailEnd type="triangle"/>
          </a:ln>
          <a:effectLst/>
        </p:spPr>
      </p:cxnSp>
      <p:cxnSp>
        <p:nvCxnSpPr>
          <p:cNvPr id="15" name="Elbow Connector 14"/>
          <p:cNvCxnSpPr>
            <a:stCxn id="12" idx="1"/>
          </p:cNvCxnSpPr>
          <p:nvPr/>
        </p:nvCxnSpPr>
        <p:spPr bwMode="auto">
          <a:xfrm rot="10800000" flipV="1">
            <a:off x="2078228" y="4082534"/>
            <a:ext cx="1335024" cy="351384"/>
          </a:xfrm>
          <a:prstGeom prst="bentConnector3">
            <a:avLst>
              <a:gd name="adj1" fmla="val 100000"/>
            </a:avLst>
          </a:prstGeom>
          <a:gradFill rotWithShape="0">
            <a:gsLst>
              <a:gs pos="0">
                <a:srgbClr val="A50021"/>
              </a:gs>
              <a:gs pos="100000">
                <a:schemeClr val="tx1"/>
              </a:gs>
            </a:gsLst>
            <a:lin ang="0" scaled="1"/>
          </a:gradFill>
          <a:ln w="19050" cap="flat" cmpd="sng" algn="ctr">
            <a:solidFill>
              <a:schemeClr val="accent3"/>
            </a:solidFill>
            <a:prstDash val="solid"/>
            <a:miter lim="800000"/>
            <a:headEnd type="none" w="med" len="med"/>
            <a:tailEnd type="triangle"/>
          </a:ln>
          <a:effectLst/>
        </p:spPr>
      </p:cxnSp>
      <p:sp>
        <p:nvSpPr>
          <p:cNvPr id="9" name="Slide Number Placeholder 8"/>
          <p:cNvSpPr>
            <a:spLocks noGrp="1"/>
          </p:cNvSpPr>
          <p:nvPr>
            <p:ph type="sldNum" sz="quarter" idx="12"/>
          </p:nvPr>
        </p:nvSpPr>
        <p:spPr/>
        <p:txBody>
          <a:bodyPr/>
          <a:lstStyle/>
          <a:p>
            <a:fld id="{958C78D0-EACD-4646-A4C1-82BCC9602BE1}" type="slidenum">
              <a:rPr lang="en-US" smtClean="0"/>
              <a:pPr/>
              <a:t>22</a:t>
            </a:fld>
            <a:endParaRPr lang="en-US"/>
          </a:p>
        </p:txBody>
      </p:sp>
    </p:spTree>
    <p:extLst>
      <p:ext uri="{BB962C8B-B14F-4D97-AF65-F5344CB8AC3E}">
        <p14:creationId xmlns:p14="http://schemas.microsoft.com/office/powerpoint/2010/main" val="295626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objective function</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304800" y="1334444"/>
                <a:ext cx="8534400" cy="4913956"/>
              </a:xfrm>
            </p:spPr>
            <p:txBody>
              <a:bodyPr/>
              <a:lstStyle/>
              <a:p>
                <a:pPr marL="457200" indent="-457200">
                  <a:buFont typeface="Arial" charset="0"/>
                  <a:buChar char="•"/>
                </a:pPr>
                <a:r>
                  <a:rPr lang="en-US" sz="2400" dirty="0"/>
                  <a:t>We want to minimize the objective function:</a:t>
                </a:r>
                <a:br>
                  <a:rPr lang="en-US" sz="2400" i="1" dirty="0">
                    <a:latin typeface="Cambria Math" charset="0"/>
                  </a:rPr>
                </a:br>
                <a14:m>
                  <m:oMath xmlns:m="http://schemas.openxmlformats.org/officeDocument/2006/math">
                    <m:r>
                      <a:rPr lang="en-US" sz="2000" i="1">
                        <a:latin typeface="Cambria Math" charset="0"/>
                      </a:rPr>
                      <m:t>𝐽</m:t>
                    </m:r>
                    <m:d>
                      <m:dPr>
                        <m:ctrlPr>
                          <a:rPr lang="en-US" sz="2000" i="1">
                            <a:latin typeface="Cambria Math" panose="02040503050406030204" pitchFamily="18" charset="0"/>
                          </a:rPr>
                        </m:ctrlPr>
                      </m:dPr>
                      <m:e>
                        <m:r>
                          <a:rPr lang="en-US" sz="2000" i="1">
                            <a:latin typeface="Cambria Math" charset="0"/>
                          </a:rPr>
                          <m:t>𝜃</m:t>
                        </m:r>
                      </m:e>
                    </m:d>
                    <m:r>
                      <a:rPr lang="en-US" sz="2000" i="1">
                        <a:latin typeface="Cambria Math" charset="0"/>
                      </a:rPr>
                      <m:t>=−</m:t>
                    </m:r>
                    <m:f>
                      <m:fPr>
                        <m:ctrlPr>
                          <a:rPr lang="mr-IN" sz="2000" i="1">
                            <a:latin typeface="Cambria Math" panose="02040503050406030204" pitchFamily="18" charset="0"/>
                          </a:rPr>
                        </m:ctrlPr>
                      </m:fPr>
                      <m:num>
                        <m:r>
                          <a:rPr lang="en-US" sz="2000" i="1">
                            <a:latin typeface="Cambria Math" charset="0"/>
                          </a:rPr>
                          <m:t>1</m:t>
                        </m:r>
                      </m:num>
                      <m:den>
                        <m:r>
                          <a:rPr lang="en-US" sz="2000" i="1">
                            <a:latin typeface="Cambria Math" charset="0"/>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nary>
                          <m:naryPr>
                            <m:chr m:val="∑"/>
                            <m:supHide m:val="on"/>
                            <m:ctrlPr>
                              <a:rPr lang="is-IS" sz="2000" i="1">
                                <a:latin typeface="Cambria Math" panose="02040503050406030204" pitchFamily="18" charset="0"/>
                              </a:rPr>
                            </m:ctrlPr>
                          </m:naryPr>
                          <m:sub>
                            <m:eqArr>
                              <m:eqArrPr>
                                <m:ctrlPr>
                                  <a:rPr lang="en-US" sz="2000" i="1">
                                    <a:latin typeface="Cambria Math" panose="02040503050406030204" pitchFamily="18" charset="0"/>
                                  </a:rPr>
                                </m:ctrlPr>
                              </m:eqArrPr>
                              <m:e>
                                <m:r>
                                  <m:rPr>
                                    <m:brk m:alnAt="7"/>
                                  </m:rPr>
                                  <a:rPr lang="en-US" sz="2000" i="1">
                                    <a:latin typeface="Cambria Math" charset="0"/>
                                  </a:rPr>
                                  <m:t>−</m:t>
                                </m:r>
                                <m:r>
                                  <a:rPr lang="en-US" sz="2000" i="1">
                                    <a:latin typeface="Cambria Math" charset="0"/>
                                  </a:rPr>
                                  <m:t>𝑚</m:t>
                                </m:r>
                                <m:r>
                                  <a:rPr lang="en-US" sz="2000" i="1">
                                    <a:latin typeface="Cambria Math" charset="0"/>
                                  </a:rPr>
                                  <m:t>≤</m:t>
                                </m:r>
                                <m:r>
                                  <a:rPr lang="en-US" sz="2000" i="1">
                                    <a:latin typeface="Cambria Math" charset="0"/>
                                  </a:rPr>
                                  <m:t>𝑗</m:t>
                                </m:r>
                                <m:r>
                                  <a:rPr lang="en-US" sz="2000" i="1">
                                    <a:latin typeface="Cambria Math" charset="0"/>
                                  </a:rPr>
                                  <m:t>≤</m:t>
                                </m:r>
                                <m:r>
                                  <a:rPr lang="en-US" sz="2000" i="1">
                                    <a:latin typeface="Cambria Math" charset="0"/>
                                  </a:rPr>
                                  <m:t>𝑚</m:t>
                                </m:r>
                              </m:e>
                              <m:e>
                                <m:r>
                                  <a:rPr lang="en-US" sz="2000" i="1">
                                    <a:latin typeface="Cambria Math" charset="0"/>
                                  </a:rPr>
                                  <m:t>𝑗</m:t>
                                </m:r>
                                <m:r>
                                  <a:rPr lang="en-US" sz="2000" i="1">
                                    <a:latin typeface="Cambria Math" charset="0"/>
                                  </a:rPr>
                                  <m:t>≠0</m:t>
                                </m:r>
                              </m:e>
                            </m:eqArr>
                          </m:sub>
                          <m:sup/>
                          <m:e>
                            <m:func>
                              <m:funcPr>
                                <m:ctrlPr>
                                  <a:rPr lang="en-US" sz="2000" i="1">
                                    <a:latin typeface="Cambria Math" panose="02040503050406030204" pitchFamily="18" charset="0"/>
                                  </a:rPr>
                                </m:ctrlPr>
                              </m:funcPr>
                              <m:fName>
                                <m:r>
                                  <m:rPr>
                                    <m:sty m:val="p"/>
                                  </m:rPr>
                                  <a:rPr lang="en-US" sz="2000">
                                    <a:latin typeface="Cambria Math" charset="0"/>
                                  </a:rPr>
                                  <m:t>log</m:t>
                                </m:r>
                              </m:fName>
                              <m:e>
                                <m:r>
                                  <a:rPr lang="en-US" sz="2000" i="1">
                                    <a:latin typeface="Cambria Math" charset="0"/>
                                  </a:rPr>
                                  <m:t>𝑃</m:t>
                                </m:r>
                                <m:d>
                                  <m:dPr>
                                    <m:ctrlPr>
                                      <a:rPr lang="mr-IN"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𝑡</m:t>
                                        </m:r>
                                        <m:r>
                                          <a:rPr lang="en-US" sz="2000" i="1">
                                            <a:latin typeface="Cambria Math" charset="0"/>
                                          </a:rPr>
                                          <m:t>+</m:t>
                                        </m:r>
                                        <m:r>
                                          <a:rPr lang="en-US" sz="2000" i="1">
                                            <a:latin typeface="Cambria Math" charset="0"/>
                                          </a:rPr>
                                          <m:t>𝑗</m:t>
                                        </m:r>
                                      </m:sub>
                                    </m:sSub>
                                    <m:r>
                                      <a:rPr lang="en-US" sz="2000" i="1">
                                        <a:latin typeface="Cambria Math" charset="0"/>
                                      </a:rPr>
                                      <m:t> | </m:t>
                                    </m:r>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𝑡</m:t>
                                        </m:r>
                                      </m:sub>
                                    </m:sSub>
                                    <m:r>
                                      <a:rPr lang="en-US" sz="2000" i="1">
                                        <a:latin typeface="Cambria Math" charset="0"/>
                                      </a:rPr>
                                      <m:t>;</m:t>
                                    </m:r>
                                    <m:r>
                                      <a:rPr lang="en-US" sz="2000" i="1">
                                        <a:latin typeface="Cambria Math" charset="0"/>
                                      </a:rPr>
                                      <m:t>𝜃</m:t>
                                    </m:r>
                                  </m:e>
                                </m:d>
                              </m:e>
                            </m:func>
                          </m:e>
                        </m:nary>
                      </m:e>
                    </m:nary>
                  </m:oMath>
                </a14:m>
                <a:endParaRPr lang="en-US" sz="2000" dirty="0"/>
              </a:p>
              <a:p>
                <a:pPr marL="457200" indent="-457200">
                  <a:buFont typeface="Arial" charset="0"/>
                  <a:buChar char="•"/>
                </a:pPr>
                <a:r>
                  <a:rPr lang="en-US" sz="2400" u="sng" dirty="0"/>
                  <a:t>Question:</a:t>
                </a:r>
                <a:r>
                  <a:rPr lang="en-US" sz="2400" dirty="0">
                    <a:solidFill>
                      <a:schemeClr val="accent3"/>
                    </a:solidFill>
                  </a:rPr>
                  <a:t> How to calculate </a:t>
                </a:r>
                <a14:m>
                  <m:oMath xmlns:m="http://schemas.openxmlformats.org/officeDocument/2006/math">
                    <m:r>
                      <a:rPr lang="en-US" sz="2400" i="1">
                        <a:solidFill>
                          <a:schemeClr val="accent3"/>
                        </a:solidFill>
                        <a:latin typeface="Cambria Math" charset="0"/>
                      </a:rPr>
                      <m:t>𝑃</m:t>
                    </m:r>
                    <m:d>
                      <m:dPr>
                        <m:ctrlPr>
                          <a:rPr lang="mr-IN" sz="2400" i="1">
                            <a:solidFill>
                              <a:schemeClr val="accent3"/>
                            </a:solidFill>
                            <a:latin typeface="Cambria Math" panose="02040503050406030204" pitchFamily="18" charset="0"/>
                          </a:rPr>
                        </m:ctrlPr>
                      </m:dPr>
                      <m:e>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charset="0"/>
                              </a:rPr>
                              <m:t>𝑤</m:t>
                            </m:r>
                          </m:e>
                          <m:sub>
                            <m:r>
                              <a:rPr lang="en-US" sz="2400" i="1">
                                <a:solidFill>
                                  <a:schemeClr val="accent3"/>
                                </a:solidFill>
                                <a:latin typeface="Cambria Math" charset="0"/>
                              </a:rPr>
                              <m:t>𝑡</m:t>
                            </m:r>
                            <m:r>
                              <a:rPr lang="en-US" sz="2400" i="1">
                                <a:solidFill>
                                  <a:schemeClr val="accent3"/>
                                </a:solidFill>
                                <a:latin typeface="Cambria Math" charset="0"/>
                              </a:rPr>
                              <m:t>+</m:t>
                            </m:r>
                            <m:r>
                              <a:rPr lang="en-US" sz="2400" i="1">
                                <a:solidFill>
                                  <a:schemeClr val="accent3"/>
                                </a:solidFill>
                                <a:latin typeface="Cambria Math" charset="0"/>
                              </a:rPr>
                              <m:t>𝑗</m:t>
                            </m:r>
                          </m:sub>
                        </m:sSub>
                        <m:r>
                          <a:rPr lang="en-US" sz="2400" i="1">
                            <a:solidFill>
                              <a:schemeClr val="accent3"/>
                            </a:solidFill>
                            <a:latin typeface="Cambria Math" charset="0"/>
                          </a:rPr>
                          <m:t> | </m:t>
                        </m:r>
                        <m:sSub>
                          <m:sSubPr>
                            <m:ctrlPr>
                              <a:rPr lang="en-US" sz="2400" i="1">
                                <a:solidFill>
                                  <a:schemeClr val="accent3"/>
                                </a:solidFill>
                                <a:latin typeface="Cambria Math" panose="02040503050406030204" pitchFamily="18" charset="0"/>
                              </a:rPr>
                            </m:ctrlPr>
                          </m:sSubPr>
                          <m:e>
                            <m:r>
                              <a:rPr lang="en-US" sz="2400" i="1">
                                <a:solidFill>
                                  <a:schemeClr val="accent3"/>
                                </a:solidFill>
                                <a:latin typeface="Cambria Math" charset="0"/>
                              </a:rPr>
                              <m:t>𝑤</m:t>
                            </m:r>
                          </m:e>
                          <m:sub>
                            <m:r>
                              <a:rPr lang="en-US" sz="2400" i="1">
                                <a:solidFill>
                                  <a:schemeClr val="accent3"/>
                                </a:solidFill>
                                <a:latin typeface="Cambria Math" charset="0"/>
                              </a:rPr>
                              <m:t>𝑡</m:t>
                            </m:r>
                          </m:sub>
                        </m:sSub>
                        <m:r>
                          <a:rPr lang="en-US" sz="2400" i="1">
                            <a:solidFill>
                              <a:schemeClr val="accent3"/>
                            </a:solidFill>
                            <a:latin typeface="Cambria Math" charset="0"/>
                          </a:rPr>
                          <m:t>;</m:t>
                        </m:r>
                        <m:r>
                          <a:rPr lang="en-US" sz="2400" i="1">
                            <a:solidFill>
                              <a:schemeClr val="accent3"/>
                            </a:solidFill>
                            <a:latin typeface="Cambria Math" charset="0"/>
                          </a:rPr>
                          <m:t>𝜃</m:t>
                        </m:r>
                      </m:e>
                    </m:d>
                  </m:oMath>
                </a14:m>
                <a:r>
                  <a:rPr lang="en-US" sz="2400" dirty="0">
                    <a:solidFill>
                      <a:schemeClr val="accent3"/>
                    </a:solidFill>
                  </a:rPr>
                  <a:t> ?</a:t>
                </a:r>
              </a:p>
              <a:p>
                <a:pPr marL="457200" indent="-457200">
                  <a:buFont typeface="Arial" charset="0"/>
                  <a:buChar char="•"/>
                </a:pPr>
                <a:r>
                  <a:rPr lang="en-US" sz="2400" u="sng" dirty="0"/>
                  <a:t>Answer:</a:t>
                </a:r>
                <a:r>
                  <a:rPr lang="en-US" sz="2400" dirty="0"/>
                  <a:t> We will </a:t>
                </a:r>
                <a:r>
                  <a:rPr lang="en-US" sz="2400" i="1" dirty="0"/>
                  <a:t>use two </a:t>
                </a:r>
                <a:r>
                  <a:rPr lang="en-US" sz="2400" dirty="0"/>
                  <a:t>vectors per word </a:t>
                </a:r>
                <a:r>
                  <a:rPr lang="en-US" sz="2400" i="1" dirty="0"/>
                  <a:t>w</a:t>
                </a:r>
                <a:r>
                  <a:rPr lang="en-US" sz="2400" dirty="0"/>
                  <a:t>:</a:t>
                </a:r>
              </a:p>
              <a:p>
                <a:pPr marL="914400" lvl="1" indent="-45720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𝑣</m:t>
                        </m:r>
                      </m:e>
                      <m:sub>
                        <m:r>
                          <a:rPr lang="en-US" sz="2000" b="0" i="1" smtClean="0">
                            <a:latin typeface="Cambria Math" charset="0"/>
                          </a:rPr>
                          <m:t>𝑤</m:t>
                        </m:r>
                      </m:sub>
                    </m:sSub>
                  </m:oMath>
                </a14:m>
                <a:r>
                  <a:rPr lang="en-US" sz="2000" dirty="0"/>
                  <a:t> when </a:t>
                </a:r>
                <a:r>
                  <a:rPr lang="en-US" sz="2000" i="1" dirty="0"/>
                  <a:t>w</a:t>
                </a:r>
                <a:r>
                  <a:rPr lang="en-US" sz="2000" dirty="0"/>
                  <a:t> is a center word</a:t>
                </a:r>
              </a:p>
              <a:p>
                <a:pPr marL="914400" lvl="1" indent="-45720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𝑢</m:t>
                        </m:r>
                      </m:e>
                      <m:sub>
                        <m:r>
                          <a:rPr lang="en-US" sz="2000" b="0" i="1" smtClean="0">
                            <a:latin typeface="Cambria Math" charset="0"/>
                          </a:rPr>
                          <m:t>𝑤</m:t>
                        </m:r>
                      </m:sub>
                    </m:sSub>
                  </m:oMath>
                </a14:m>
                <a:r>
                  <a:rPr lang="en-US" sz="2000" dirty="0"/>
                  <a:t> when </a:t>
                </a:r>
                <a:r>
                  <a:rPr lang="en-US" sz="2000" i="1" dirty="0"/>
                  <a:t>w</a:t>
                </a:r>
                <a:r>
                  <a:rPr lang="en-US" sz="2000" dirty="0"/>
                  <a:t> is a context word</a:t>
                </a:r>
              </a:p>
              <a:p>
                <a:pPr marL="457200" indent="-457200">
                  <a:buFont typeface="Arial" charset="0"/>
                  <a:buChar char="•"/>
                </a:pPr>
                <a:r>
                  <a:rPr lang="en-US" sz="2400" dirty="0"/>
                  <a:t>Then for a center word </a:t>
                </a:r>
                <a:r>
                  <a:rPr lang="en-US" sz="2400" i="1" dirty="0"/>
                  <a:t>c</a:t>
                </a:r>
                <a:r>
                  <a:rPr lang="en-US" sz="2400" dirty="0"/>
                  <a:t> and a context word </a:t>
                </a:r>
                <a:r>
                  <a:rPr lang="en-US" sz="2400" i="1" dirty="0"/>
                  <a:t>o</a:t>
                </a:r>
                <a:r>
                  <a:rPr lang="en-US" sz="2400" dirty="0"/>
                  <a:t>:</a:t>
                </a:r>
                <a:br>
                  <a:rPr lang="en-US" sz="1600" b="0" i="1" dirty="0">
                    <a:latin typeface="Cambria Math" charset="0"/>
                  </a:rPr>
                </a:br>
                <a14:m>
                  <m:oMath xmlns:m="http://schemas.openxmlformats.org/officeDocument/2006/math">
                    <m:r>
                      <a:rPr lang="en-US" sz="2400" b="0" i="1" smtClean="0">
                        <a:solidFill>
                          <a:schemeClr val="accent3"/>
                        </a:solidFill>
                        <a:latin typeface="Cambria Math" charset="0"/>
                      </a:rPr>
                      <m:t>𝑃</m:t>
                    </m:r>
                    <m:d>
                      <m:dPr>
                        <m:ctrlPr>
                          <a:rPr lang="en-US" sz="2400" b="0" i="1" smtClean="0">
                            <a:solidFill>
                              <a:schemeClr val="accent3"/>
                            </a:solidFill>
                            <a:latin typeface="Cambria Math" panose="02040503050406030204" pitchFamily="18" charset="0"/>
                          </a:rPr>
                        </m:ctrlPr>
                      </m:dPr>
                      <m:e>
                        <m:r>
                          <a:rPr lang="en-US" sz="2400" b="0" i="1" smtClean="0">
                            <a:solidFill>
                              <a:schemeClr val="accent3"/>
                            </a:solidFill>
                            <a:latin typeface="Cambria Math" charset="0"/>
                          </a:rPr>
                          <m:t>𝑜</m:t>
                        </m:r>
                      </m:e>
                      <m:e>
                        <m:r>
                          <a:rPr lang="en-US" sz="2400" b="0" i="1" smtClean="0">
                            <a:solidFill>
                              <a:schemeClr val="accent3"/>
                            </a:solidFill>
                            <a:latin typeface="Cambria Math" charset="0"/>
                          </a:rPr>
                          <m:t>𝑐</m:t>
                        </m:r>
                      </m:e>
                    </m:d>
                    <m:r>
                      <a:rPr lang="en-US" sz="2400" b="0" i="1" smtClean="0">
                        <a:solidFill>
                          <a:schemeClr val="accent3"/>
                        </a:solidFill>
                        <a:latin typeface="Cambria Math" charset="0"/>
                      </a:rPr>
                      <m:t>= </m:t>
                    </m:r>
                    <m:f>
                      <m:fPr>
                        <m:ctrlPr>
                          <a:rPr lang="mr-IN" sz="2400" b="0" i="1" smtClean="0">
                            <a:solidFill>
                              <a:schemeClr val="accent3"/>
                            </a:solidFill>
                            <a:latin typeface="Cambria Math" panose="02040503050406030204" pitchFamily="18" charset="0"/>
                          </a:rPr>
                        </m:ctrlPr>
                      </m:fPr>
                      <m:num>
                        <m:r>
                          <m:rPr>
                            <m:sty m:val="p"/>
                          </m:rPr>
                          <a:rPr lang="en-US" sz="2400" b="0" i="0" smtClean="0">
                            <a:solidFill>
                              <a:schemeClr val="accent3"/>
                            </a:solidFill>
                            <a:latin typeface="Cambria Math" charset="0"/>
                          </a:rPr>
                          <m:t>exp</m:t>
                        </m:r>
                        <m:r>
                          <a:rPr lang="en-US" sz="2400" b="0" i="1" smtClean="0">
                            <a:solidFill>
                              <a:schemeClr val="accent3"/>
                            </a:solidFill>
                            <a:latin typeface="Cambria Math" charset="0"/>
                          </a:rPr>
                          <m:t>⁡(</m:t>
                        </m:r>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charset="0"/>
                              </a:rPr>
                              <m:t>𝑢</m:t>
                            </m:r>
                          </m:e>
                          <m:sub>
                            <m:r>
                              <a:rPr lang="en-US" sz="2400" b="0" i="1" smtClean="0">
                                <a:solidFill>
                                  <a:schemeClr val="accent3"/>
                                </a:solidFill>
                                <a:latin typeface="Cambria Math" charset="0"/>
                              </a:rPr>
                              <m:t>𝑜</m:t>
                            </m:r>
                          </m:sub>
                          <m:sup>
                            <m:r>
                              <a:rPr lang="en-US" sz="2400" b="0" i="1" smtClean="0">
                                <a:solidFill>
                                  <a:schemeClr val="accent3"/>
                                </a:solidFill>
                                <a:latin typeface="Cambria Math" charset="0"/>
                              </a:rPr>
                              <m:t>𝑇</m:t>
                            </m:r>
                          </m:sup>
                        </m:sSubSup>
                        <m:sSub>
                          <m:sSubPr>
                            <m:ctrlPr>
                              <a:rPr lang="en-US" sz="2400" b="0" i="1" smtClean="0">
                                <a:solidFill>
                                  <a:schemeClr val="accent3"/>
                                </a:solidFill>
                                <a:latin typeface="Cambria Math" panose="02040503050406030204" pitchFamily="18" charset="0"/>
                              </a:rPr>
                            </m:ctrlPr>
                          </m:sSubPr>
                          <m:e>
                            <m:r>
                              <a:rPr lang="en-US" sz="2400" b="0" i="1" smtClean="0">
                                <a:solidFill>
                                  <a:schemeClr val="accent3"/>
                                </a:solidFill>
                                <a:latin typeface="Cambria Math" charset="0"/>
                              </a:rPr>
                              <m:t>𝑣</m:t>
                            </m:r>
                          </m:e>
                          <m:sub>
                            <m:r>
                              <a:rPr lang="en-US" sz="2400" b="0" i="1" smtClean="0">
                                <a:solidFill>
                                  <a:schemeClr val="accent3"/>
                                </a:solidFill>
                                <a:latin typeface="Cambria Math" charset="0"/>
                              </a:rPr>
                              <m:t>𝑐</m:t>
                            </m:r>
                          </m:sub>
                        </m:sSub>
                        <m:r>
                          <a:rPr lang="en-US" sz="2400" b="0" i="1" smtClean="0">
                            <a:solidFill>
                              <a:schemeClr val="accent3"/>
                            </a:solidFill>
                            <a:latin typeface="Cambria Math" charset="0"/>
                          </a:rPr>
                          <m:t>)</m:t>
                        </m:r>
                      </m:num>
                      <m:den>
                        <m:nary>
                          <m:naryPr>
                            <m:chr m:val="∑"/>
                            <m:supHide m:val="on"/>
                            <m:ctrlPr>
                              <a:rPr lang="mr-IN" sz="2400" b="0" i="1" smtClean="0">
                                <a:solidFill>
                                  <a:schemeClr val="accent3"/>
                                </a:solidFill>
                                <a:latin typeface="Cambria Math" panose="02040503050406030204" pitchFamily="18" charset="0"/>
                              </a:rPr>
                            </m:ctrlPr>
                          </m:naryPr>
                          <m:sub>
                            <m:r>
                              <m:rPr>
                                <m:brk m:alnAt="7"/>
                              </m:rPr>
                              <a:rPr lang="en-US" sz="2400" b="0" i="1" smtClean="0">
                                <a:solidFill>
                                  <a:schemeClr val="accent3"/>
                                </a:solidFill>
                                <a:latin typeface="Cambria Math" charset="0"/>
                              </a:rPr>
                              <m:t>𝑤</m:t>
                            </m:r>
                            <m:r>
                              <a:rPr lang="en-US" sz="2400" b="0" i="1" smtClean="0">
                                <a:solidFill>
                                  <a:schemeClr val="accent3"/>
                                </a:solidFill>
                                <a:latin typeface="Cambria Math" charset="0"/>
                              </a:rPr>
                              <m:t>∈</m:t>
                            </m:r>
                            <m:r>
                              <a:rPr lang="en-US" sz="2400" b="0" i="1" smtClean="0">
                                <a:solidFill>
                                  <a:schemeClr val="accent3"/>
                                </a:solidFill>
                                <a:latin typeface="Cambria Math" charset="0"/>
                              </a:rPr>
                              <m:t>𝑉</m:t>
                            </m:r>
                          </m:sub>
                          <m:sup/>
                          <m:e>
                            <m:r>
                              <m:rPr>
                                <m:sty m:val="p"/>
                              </m:rPr>
                              <a:rPr lang="en-US" sz="2400" b="0" i="0" smtClean="0">
                                <a:solidFill>
                                  <a:schemeClr val="accent3"/>
                                </a:solidFill>
                                <a:latin typeface="Cambria Math" charset="0"/>
                              </a:rPr>
                              <m:t>exp</m:t>
                            </m:r>
                            <m:r>
                              <a:rPr lang="en-US" sz="2400" b="0" i="1" smtClean="0">
                                <a:solidFill>
                                  <a:schemeClr val="accent3"/>
                                </a:solidFill>
                                <a:latin typeface="Cambria Math" charset="0"/>
                              </a:rPr>
                              <m:t>⁡(</m:t>
                            </m:r>
                            <m:sSubSup>
                              <m:sSubSupPr>
                                <m:ctrlPr>
                                  <a:rPr lang="en-US" sz="2400" b="0" i="1" smtClean="0">
                                    <a:solidFill>
                                      <a:schemeClr val="accent3"/>
                                    </a:solidFill>
                                    <a:latin typeface="Cambria Math" panose="02040503050406030204" pitchFamily="18" charset="0"/>
                                  </a:rPr>
                                </m:ctrlPr>
                              </m:sSubSupPr>
                              <m:e>
                                <m:r>
                                  <a:rPr lang="en-US" sz="2400" b="0" i="1" smtClean="0">
                                    <a:solidFill>
                                      <a:schemeClr val="accent3"/>
                                    </a:solidFill>
                                    <a:latin typeface="Cambria Math" charset="0"/>
                                  </a:rPr>
                                  <m:t>𝑢</m:t>
                                </m:r>
                              </m:e>
                              <m:sub>
                                <m:r>
                                  <a:rPr lang="en-US" sz="2400" b="0" i="1" smtClean="0">
                                    <a:solidFill>
                                      <a:schemeClr val="accent3"/>
                                    </a:solidFill>
                                    <a:latin typeface="Cambria Math" charset="0"/>
                                  </a:rPr>
                                  <m:t>𝑤</m:t>
                                </m:r>
                              </m:sub>
                              <m:sup>
                                <m:r>
                                  <a:rPr lang="en-US" sz="2400" b="0" i="1" smtClean="0">
                                    <a:solidFill>
                                      <a:schemeClr val="accent3"/>
                                    </a:solidFill>
                                    <a:latin typeface="Cambria Math" charset="0"/>
                                  </a:rPr>
                                  <m:t>𝑇</m:t>
                                </m:r>
                              </m:sup>
                            </m:sSubSup>
                            <m:sSub>
                              <m:sSubPr>
                                <m:ctrlPr>
                                  <a:rPr lang="en-US" sz="2400" b="0" i="1" smtClean="0">
                                    <a:solidFill>
                                      <a:schemeClr val="accent3"/>
                                    </a:solidFill>
                                    <a:latin typeface="Cambria Math" panose="02040503050406030204" pitchFamily="18" charset="0"/>
                                  </a:rPr>
                                </m:ctrlPr>
                              </m:sSubPr>
                              <m:e>
                                <m:r>
                                  <a:rPr lang="en-US" sz="2400" b="0" i="1" smtClean="0">
                                    <a:solidFill>
                                      <a:schemeClr val="accent3"/>
                                    </a:solidFill>
                                    <a:latin typeface="Cambria Math" charset="0"/>
                                  </a:rPr>
                                  <m:t>𝑣</m:t>
                                </m:r>
                              </m:e>
                              <m:sub>
                                <m:r>
                                  <a:rPr lang="en-US" sz="2400" b="0" i="1" smtClean="0">
                                    <a:solidFill>
                                      <a:schemeClr val="accent3"/>
                                    </a:solidFill>
                                    <a:latin typeface="Cambria Math" charset="0"/>
                                  </a:rPr>
                                  <m:t>𝑐</m:t>
                                </m:r>
                              </m:sub>
                            </m:sSub>
                            <m:r>
                              <a:rPr lang="en-US" sz="2400" b="0" i="1" smtClean="0">
                                <a:solidFill>
                                  <a:schemeClr val="accent3"/>
                                </a:solidFill>
                                <a:latin typeface="Cambria Math" charset="0"/>
                              </a:rPr>
                              <m:t>)</m:t>
                            </m:r>
                          </m:e>
                        </m:nary>
                      </m:den>
                    </m:f>
                  </m:oMath>
                </a14:m>
                <a:endParaRPr lang="en-US" sz="2400" dirty="0">
                  <a:solidFill>
                    <a:schemeClr val="accent3"/>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304800" y="1334444"/>
                <a:ext cx="8534400" cy="4913956"/>
              </a:xfrm>
              <a:blipFill>
                <a:blip r:embed="rId3"/>
                <a:stretch>
                  <a:fillRect l="-1042" t="-11598" b="-2422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958C78D0-EACD-4646-A4C1-82BCC9602BE1}" type="slidenum">
              <a:rPr lang="en-US" smtClean="0"/>
              <a:pPr/>
              <a:t>23</a:t>
            </a:fld>
            <a:endParaRPr lang="en-US"/>
          </a:p>
        </p:txBody>
      </p:sp>
    </p:spTree>
    <p:extLst>
      <p:ext uri="{BB962C8B-B14F-4D97-AF65-F5344CB8AC3E}">
        <p14:creationId xmlns:p14="http://schemas.microsoft.com/office/powerpoint/2010/main" val="394206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prediction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2098570"/>
                <a:ext cx="8229600" cy="4454629"/>
              </a:xfrm>
            </p:spPr>
            <p:txBody>
              <a:bodyPr/>
              <a:lstStyle/>
              <a:p>
                <a:pPr marL="0" indent="0">
                  <a:buNone/>
                </a:pPr>
                <a:endParaRPr lang="en-US" sz="2000" i="1" dirty="0">
                  <a:latin typeface="Cambria Math" charset="0"/>
                </a:endParaRPr>
              </a:p>
              <a:p>
                <a:pPr marL="0" indent="0">
                  <a:buNone/>
                </a:pPr>
                <a14:m>
                  <m:oMathPara xmlns:m="http://schemas.openxmlformats.org/officeDocument/2006/math">
                    <m:oMathParaPr>
                      <m:jc m:val="left"/>
                    </m:oMathParaPr>
                    <m:oMath xmlns:m="http://schemas.openxmlformats.org/officeDocument/2006/math">
                      <m:r>
                        <a:rPr lang="en-US" sz="2000" i="1">
                          <a:latin typeface="Cambria Math" charset="0"/>
                        </a:rPr>
                        <m:t>𝑃</m:t>
                      </m:r>
                      <m:d>
                        <m:dPr>
                          <m:ctrlPr>
                            <a:rPr lang="en-US" sz="2000" i="1">
                              <a:latin typeface="Cambria Math" panose="02040503050406030204" pitchFamily="18" charset="0"/>
                            </a:rPr>
                          </m:ctrlPr>
                        </m:dPr>
                        <m:e>
                          <m:r>
                            <a:rPr lang="en-US" sz="2000" i="1">
                              <a:latin typeface="Cambria Math" charset="0"/>
                            </a:rPr>
                            <m:t>𝑜</m:t>
                          </m:r>
                        </m:e>
                        <m:e>
                          <m:r>
                            <a:rPr lang="en-US" sz="2000" i="1">
                              <a:latin typeface="Cambria Math" charset="0"/>
                            </a:rPr>
                            <m:t>𝑐</m:t>
                          </m:r>
                        </m:e>
                      </m:d>
                      <m:r>
                        <a:rPr lang="en-US" sz="2000" i="1">
                          <a:latin typeface="Cambria Math" charset="0"/>
                        </a:rPr>
                        <m:t>= </m:t>
                      </m:r>
                      <m:f>
                        <m:fPr>
                          <m:ctrlPr>
                            <a:rPr lang="mr-IN" sz="2000" i="1">
                              <a:latin typeface="Cambria Math" panose="02040503050406030204" pitchFamily="18" charset="0"/>
                            </a:rPr>
                          </m:ctrlPr>
                        </m:fPr>
                        <m:num>
                          <m:r>
                            <m:rPr>
                              <m:sty m:val="p"/>
                            </m:rPr>
                            <a:rPr lang="en-US" sz="2000">
                              <a:latin typeface="Cambria Math" charset="0"/>
                            </a:rPr>
                            <m:t>exp</m:t>
                          </m:r>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𝑢</m:t>
                              </m:r>
                            </m:e>
                            <m:sub>
                              <m:r>
                                <a:rPr lang="en-US" sz="2000" i="1">
                                  <a:latin typeface="Cambria Math" charset="0"/>
                                </a:rPr>
                                <m:t>𝑜</m:t>
                              </m:r>
                            </m:sub>
                            <m:sup>
                              <m:r>
                                <a:rPr lang="en-US" sz="2000" i="1">
                                  <a:latin typeface="Cambria Math" charset="0"/>
                                </a:rPr>
                                <m:t>𝑇</m:t>
                              </m:r>
                            </m:sup>
                          </m:sSubSup>
                          <m:sSub>
                            <m:sSubPr>
                              <m:ctrlPr>
                                <a:rPr lang="en-US" sz="2000" i="1">
                                  <a:latin typeface="Cambria Math" panose="02040503050406030204" pitchFamily="18" charset="0"/>
                                </a:rPr>
                              </m:ctrlPr>
                            </m:sSubPr>
                            <m:e>
                              <m:r>
                                <a:rPr lang="en-US" sz="2000" i="1">
                                  <a:latin typeface="Cambria Math" charset="0"/>
                                </a:rPr>
                                <m:t>𝑣</m:t>
                              </m:r>
                            </m:e>
                            <m:sub>
                              <m:r>
                                <a:rPr lang="en-US" sz="2000" i="1">
                                  <a:latin typeface="Cambria Math" charset="0"/>
                                </a:rPr>
                                <m:t>𝑐</m:t>
                              </m:r>
                            </m:sub>
                          </m:sSub>
                          <m:r>
                            <a:rPr lang="en-US" sz="2000" i="1">
                              <a:latin typeface="Cambria Math" charset="0"/>
                            </a:rPr>
                            <m:t>)</m:t>
                          </m:r>
                        </m:num>
                        <m:den>
                          <m:nary>
                            <m:naryPr>
                              <m:chr m:val="∑"/>
                              <m:supHide m:val="on"/>
                              <m:ctrlPr>
                                <a:rPr lang="mr-IN" sz="2000" i="1">
                                  <a:latin typeface="Cambria Math" panose="02040503050406030204" pitchFamily="18" charset="0"/>
                                </a:rPr>
                              </m:ctrlPr>
                            </m:naryPr>
                            <m:sub>
                              <m:r>
                                <m:rPr>
                                  <m:brk m:alnAt="7"/>
                                </m:rPr>
                                <a:rPr lang="en-US" sz="2000" i="1">
                                  <a:latin typeface="Cambria Math" charset="0"/>
                                </a:rPr>
                                <m:t>𝑤</m:t>
                              </m:r>
                              <m:r>
                                <a:rPr lang="en-US" sz="2000" i="1">
                                  <a:latin typeface="Cambria Math" charset="0"/>
                                </a:rPr>
                                <m:t>∈</m:t>
                              </m:r>
                              <m:r>
                                <a:rPr lang="en-US" sz="2000" i="1">
                                  <a:latin typeface="Cambria Math" charset="0"/>
                                </a:rPr>
                                <m:t>𝑉</m:t>
                              </m:r>
                            </m:sub>
                            <m:sup/>
                            <m:e>
                              <m:r>
                                <m:rPr>
                                  <m:sty m:val="p"/>
                                </m:rPr>
                                <a:rPr lang="en-US" sz="2000">
                                  <a:latin typeface="Cambria Math" charset="0"/>
                                </a:rPr>
                                <m:t>exp</m:t>
                              </m:r>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𝑢</m:t>
                                  </m:r>
                                </m:e>
                                <m:sub>
                                  <m:r>
                                    <a:rPr lang="en-US" sz="2000" i="1">
                                      <a:latin typeface="Cambria Math" charset="0"/>
                                    </a:rPr>
                                    <m:t>𝑤</m:t>
                                  </m:r>
                                </m:sub>
                                <m:sup>
                                  <m:r>
                                    <a:rPr lang="en-US" sz="2000" i="1">
                                      <a:latin typeface="Cambria Math" charset="0"/>
                                    </a:rPr>
                                    <m:t>𝑇</m:t>
                                  </m:r>
                                </m:sup>
                              </m:sSubSup>
                              <m:sSub>
                                <m:sSubPr>
                                  <m:ctrlPr>
                                    <a:rPr lang="en-US" sz="2000" i="1">
                                      <a:latin typeface="Cambria Math" panose="02040503050406030204" pitchFamily="18" charset="0"/>
                                    </a:rPr>
                                  </m:ctrlPr>
                                </m:sSubPr>
                                <m:e>
                                  <m:r>
                                    <a:rPr lang="en-US" sz="2000" i="1">
                                      <a:latin typeface="Cambria Math" charset="0"/>
                                    </a:rPr>
                                    <m:t>𝑣</m:t>
                                  </m:r>
                                </m:e>
                                <m:sub>
                                  <m:r>
                                    <a:rPr lang="en-US" sz="2000" i="1">
                                      <a:latin typeface="Cambria Math" charset="0"/>
                                    </a:rPr>
                                    <m:t>𝑐</m:t>
                                  </m:r>
                                </m:sub>
                              </m:sSub>
                              <m:r>
                                <a:rPr lang="en-US" sz="2000" i="1">
                                  <a:latin typeface="Cambria Math" charset="0"/>
                                </a:rPr>
                                <m:t>)</m:t>
                              </m:r>
                            </m:e>
                          </m:nary>
                        </m:den>
                      </m:f>
                    </m:oMath>
                  </m:oMathPara>
                </a14:m>
                <a:endParaRPr lang="en-US" sz="2000" dirty="0"/>
              </a:p>
              <a:p>
                <a:endParaRPr lang="en-US" sz="2000" dirty="0"/>
              </a:p>
              <a:p>
                <a:endParaRPr lang="en-US" sz="2000" dirty="0"/>
              </a:p>
              <a:p>
                <a:r>
                  <a:rPr lang="en-US" sz="2000" dirty="0"/>
                  <a:t>This is an example of the </a:t>
                </a:r>
                <a:r>
                  <a:rPr lang="en-US" sz="2000" b="1" dirty="0" err="1">
                    <a:solidFill>
                      <a:schemeClr val="accent3"/>
                    </a:solidFill>
                  </a:rPr>
                  <a:t>softmax</a:t>
                </a:r>
                <a:r>
                  <a:rPr lang="en-US" sz="2000" b="1" dirty="0">
                    <a:solidFill>
                      <a:schemeClr val="accent3"/>
                    </a:solidFill>
                  </a:rPr>
                  <a:t> function </a:t>
                </a:r>
                <a14:m>
                  <m:oMath xmlns:m="http://schemas.openxmlformats.org/officeDocument/2006/math">
                    <m:sSup>
                      <m:sSupPr>
                        <m:ctrlPr>
                          <a:rPr lang="en-US" sz="2000" i="1" smtClean="0">
                            <a:latin typeface="Cambria Math" panose="02040503050406030204" pitchFamily="18" charset="0"/>
                            <a:ea typeface="Cambria Math" charset="0"/>
                            <a:cs typeface="Cambria Math" charset="0"/>
                          </a:rPr>
                        </m:ctrlPr>
                      </m:sSupPr>
                      <m:e>
                        <m:r>
                          <a:rPr lang="en-US" sz="2000" b="0" i="1" smtClean="0">
                            <a:latin typeface="Cambria Math" charset="0"/>
                            <a:ea typeface="Cambria Math" charset="0"/>
                            <a:cs typeface="Cambria Math" charset="0"/>
                          </a:rPr>
                          <m:t>ℝ</m:t>
                        </m:r>
                      </m:e>
                      <m:sup>
                        <m:r>
                          <a:rPr lang="en-US" sz="2000" b="0" i="1" smtClean="0">
                            <a:latin typeface="Cambria Math" charset="0"/>
                            <a:ea typeface="Cambria Math" charset="0"/>
                            <a:cs typeface="Cambria Math" charset="0"/>
                          </a:rPr>
                          <m:t>𝑛</m:t>
                        </m:r>
                      </m:sup>
                    </m:sSup>
                    <m:r>
                      <a:rPr lang="is-IS" sz="2000" i="1" smtClean="0">
                        <a:latin typeface="Cambria Math" charset="0"/>
                        <a:ea typeface="Cambria Math" charset="0"/>
                        <a:cs typeface="Cambria Math" charset="0"/>
                      </a:rPr>
                      <m:t>→</m:t>
                    </m:r>
                    <m:sSup>
                      <m:sSupPr>
                        <m:ctrlPr>
                          <a:rPr lang="is-IS" sz="2000" i="1" smtClean="0">
                            <a:latin typeface="Cambria Math" panose="02040503050406030204" pitchFamily="18" charset="0"/>
                            <a:ea typeface="Cambria Math" charset="0"/>
                          </a:rPr>
                        </m:ctrlPr>
                      </m:sSupPr>
                      <m:e>
                        <m:r>
                          <a:rPr lang="en-US" sz="2000" b="0" i="1" smtClean="0">
                            <a:latin typeface="Cambria Math" panose="02040503050406030204" pitchFamily="18" charset="0"/>
                            <a:ea typeface="Cambria Math" charset="0"/>
                          </a:rPr>
                          <m:t>(0,1)</m:t>
                        </m:r>
                      </m:e>
                      <m:sup>
                        <m:r>
                          <a:rPr lang="en-US" sz="2000" b="0" i="1" smtClean="0">
                            <a:latin typeface="Cambria Math" panose="02040503050406030204" pitchFamily="18" charset="0"/>
                            <a:ea typeface="Cambria Math" charset="0"/>
                          </a:rPr>
                          <m:t>𝑛</m:t>
                        </m:r>
                      </m:sup>
                    </m:sSup>
                  </m:oMath>
                </a14:m>
                <a:br>
                  <a:rPr lang="en-US" sz="2000" b="0" i="0" dirty="0">
                    <a:latin typeface="Cambria Math" charset="0"/>
                  </a:rPr>
                </a:br>
                <a14:m>
                  <m:oMath xmlns:m="http://schemas.openxmlformats.org/officeDocument/2006/math">
                    <m:r>
                      <m:rPr>
                        <m:sty m:val="p"/>
                      </m:rPr>
                      <a:rPr lang="en-US" sz="2000" b="0" i="0" smtClean="0">
                        <a:latin typeface="Cambria Math" charset="0"/>
                      </a:rPr>
                      <m:t>softmax</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𝑖</m:t>
                            </m:r>
                          </m:sub>
                        </m:sSub>
                      </m:e>
                    </m:d>
                    <m:r>
                      <a:rPr lang="en-US" sz="2000" b="0" i="1" smtClean="0">
                        <a:latin typeface="Cambria Math" charset="0"/>
                      </a:rPr>
                      <m:t>= </m:t>
                    </m:r>
                    <m:f>
                      <m:fPr>
                        <m:ctrlPr>
                          <a:rPr lang="mr-IN" sz="2000" b="0" i="1" smtClean="0">
                            <a:latin typeface="Cambria Math" panose="02040503050406030204" pitchFamily="18" charset="0"/>
                          </a:rPr>
                        </m:ctrlPr>
                      </m:fPr>
                      <m:num>
                        <m:r>
                          <m:rPr>
                            <m:sty m:val="p"/>
                          </m:rPr>
                          <a:rPr lang="en-US" sz="2000" b="0" i="0" smtClean="0">
                            <a:latin typeface="Cambria Math" charset="0"/>
                          </a:rPr>
                          <m:t>exp</m:t>
                        </m:r>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𝑖</m:t>
                            </m:r>
                          </m:sub>
                        </m:sSub>
                        <m:r>
                          <a:rPr lang="en-US" sz="2000" b="0" i="1" smtClean="0">
                            <a:latin typeface="Cambria Math" charset="0"/>
                          </a:rPr>
                          <m:t>)</m:t>
                        </m:r>
                      </m:num>
                      <m:den>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𝑛</m:t>
                            </m:r>
                          </m:sup>
                          <m:e>
                            <m:r>
                              <m:rPr>
                                <m:sty m:val="p"/>
                              </m:rPr>
                              <a:rPr lang="en-US" sz="2000" b="0" i="0" smtClean="0">
                                <a:latin typeface="Cambria Math" charset="0"/>
                              </a:rPr>
                              <m:t>exp</m:t>
                            </m:r>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𝑗</m:t>
                                </m:r>
                              </m:sub>
                            </m:sSub>
                            <m:r>
                              <a:rPr lang="en-US" sz="2000" b="0" i="1" smtClean="0">
                                <a:latin typeface="Cambria Math" charset="0"/>
                              </a:rPr>
                              <m:t>)</m:t>
                            </m:r>
                          </m:e>
                        </m:nary>
                      </m:den>
                    </m:f>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𝑝</m:t>
                        </m:r>
                      </m:e>
                      <m:sub>
                        <m:r>
                          <a:rPr lang="en-US" sz="2000" b="0" i="1" smtClean="0">
                            <a:latin typeface="Cambria Math" charset="0"/>
                          </a:rPr>
                          <m:t>𝑖</m:t>
                        </m:r>
                      </m:sub>
                    </m:sSub>
                  </m:oMath>
                </a14:m>
                <a:endParaRPr lang="en-US" sz="2000" b="0" i="0" dirty="0">
                  <a:latin typeface="Cambria Math" charset="0"/>
                </a:endParaRPr>
              </a:p>
              <a:p>
                <a:r>
                  <a:rPr lang="en-US" sz="2000" dirty="0"/>
                  <a:t>The </a:t>
                </a:r>
                <a:r>
                  <a:rPr lang="en-US" sz="2000" dirty="0" err="1"/>
                  <a:t>softmax</a:t>
                </a:r>
                <a:r>
                  <a:rPr lang="en-US" sz="2000" dirty="0"/>
                  <a:t> function maps arbitrary values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𝑖</m:t>
                        </m:r>
                      </m:sub>
                    </m:sSub>
                  </m:oMath>
                </a14:m>
                <a:r>
                  <a:rPr lang="en-US" sz="2000" dirty="0"/>
                  <a:t> to a</a:t>
                </a:r>
                <a:r>
                  <a:rPr lang="en-US" sz="2000" dirty="0">
                    <a:solidFill>
                      <a:schemeClr val="tx1"/>
                    </a:solidFill>
                  </a:rPr>
                  <a:t> probability distribution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charset="0"/>
                          </a:rPr>
                          <m:t>𝑝</m:t>
                        </m:r>
                      </m:e>
                      <m:sub>
                        <m:r>
                          <a:rPr lang="en-US" sz="2000" i="1">
                            <a:solidFill>
                              <a:schemeClr val="tx1"/>
                            </a:solidFill>
                            <a:latin typeface="Cambria Math" charset="0"/>
                          </a:rPr>
                          <m:t>𝑖</m:t>
                        </m:r>
                      </m:sub>
                    </m:sSub>
                  </m:oMath>
                </a14:m>
                <a:endParaRPr lang="en-US" sz="2000" dirty="0"/>
              </a:p>
              <a:p>
                <a:pPr lvl="1"/>
                <a:r>
                  <a:rPr lang="en-US" sz="1600" dirty="0">
                    <a:solidFill>
                      <a:schemeClr val="accent3"/>
                    </a:solidFill>
                  </a:rPr>
                  <a:t>“max”</a:t>
                </a:r>
                <a:r>
                  <a:rPr lang="en-US" sz="1600" dirty="0"/>
                  <a:t> because amplifies probability of largest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𝑖</m:t>
                        </m:r>
                      </m:sub>
                    </m:sSub>
                  </m:oMath>
                </a14:m>
                <a:endParaRPr lang="en-US" sz="1600" dirty="0"/>
              </a:p>
              <a:p>
                <a:pPr lvl="1"/>
                <a:r>
                  <a:rPr lang="en-US" sz="1600" dirty="0">
                    <a:solidFill>
                      <a:schemeClr val="accent3"/>
                    </a:solidFill>
                  </a:rPr>
                  <a:t>“soft”</a:t>
                </a:r>
                <a:r>
                  <a:rPr lang="en-US" sz="1600" dirty="0"/>
                  <a:t> because still assigns some probability to smaller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charset="0"/>
                          </a:rPr>
                          <m:t>𝑥</m:t>
                        </m:r>
                      </m:e>
                      <m:sub>
                        <m:r>
                          <a:rPr lang="en-US" sz="1600" i="1">
                            <a:latin typeface="Cambria Math" charset="0"/>
                          </a:rPr>
                          <m:t>𝑖</m:t>
                        </m:r>
                      </m:sub>
                    </m:sSub>
                  </m:oMath>
                </a14:m>
                <a:endParaRPr lang="en-US" sz="1600" dirty="0"/>
              </a:p>
              <a:p>
                <a:pPr lvl="1"/>
                <a:r>
                  <a:rPr lang="en-US" sz="1600" dirty="0"/>
                  <a:t>Frequently used in neural networks/Deep Learning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2098570"/>
                <a:ext cx="8229600" cy="4454629"/>
              </a:xfrm>
              <a:blipFill>
                <a:blip r:embed="rId3"/>
                <a:stretch>
                  <a:fillRect l="-617" r="-463" b="-2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481604" y="1683662"/>
                <a:ext cx="4364736" cy="929998"/>
              </a:xfrm>
              <a:prstGeom prst="rect">
                <a:avLst/>
              </a:prstGeom>
              <a:noFill/>
              <a:ln w="28575">
                <a:noFill/>
              </a:ln>
            </p:spPr>
            <p:txBody>
              <a:bodyPr wrap="square" rtlCol="0">
                <a:spAutoFit/>
              </a:bodyPr>
              <a:lstStyle/>
              <a:p>
                <a:r>
                  <a:rPr lang="en-US" sz="1800" dirty="0">
                    <a:solidFill>
                      <a:schemeClr val="accent6"/>
                    </a:solidFill>
                    <a:latin typeface="+mn-lt"/>
                  </a:rPr>
                  <a:t>Dot product compares similarity of </a:t>
                </a:r>
                <a:r>
                  <a:rPr lang="en-US" sz="1800" i="1" dirty="0">
                    <a:solidFill>
                      <a:schemeClr val="accent6"/>
                    </a:solidFill>
                    <a:latin typeface="+mn-lt"/>
                  </a:rPr>
                  <a:t>o</a:t>
                </a:r>
                <a:r>
                  <a:rPr lang="en-US" sz="1800" dirty="0">
                    <a:solidFill>
                      <a:schemeClr val="accent6"/>
                    </a:solidFill>
                    <a:latin typeface="+mn-lt"/>
                  </a:rPr>
                  <a:t> and </a:t>
                </a:r>
                <a:r>
                  <a:rPr lang="en-US" sz="1800" i="1" dirty="0">
                    <a:solidFill>
                      <a:schemeClr val="accent6"/>
                    </a:solidFill>
                    <a:latin typeface="+mn-lt"/>
                  </a:rPr>
                  <a:t>c.</a:t>
                </a:r>
              </a:p>
              <a:p>
                <a:r>
                  <a:rPr lang="en-US" b="0" dirty="0">
                    <a:solidFill>
                      <a:schemeClr val="accent6"/>
                    </a:solidFill>
                  </a:rPr>
                  <a:t> </a:t>
                </a:r>
                <a14:m>
                  <m:oMath xmlns:m="http://schemas.openxmlformats.org/officeDocument/2006/math">
                    <m:sSup>
                      <m:sSupPr>
                        <m:ctrlPr>
                          <a:rPr lang="en-US" b="0" i="1" smtClean="0">
                            <a:solidFill>
                              <a:schemeClr val="accent6"/>
                            </a:solidFill>
                            <a:latin typeface="Cambria Math" panose="02040503050406030204" pitchFamily="18" charset="0"/>
                          </a:rPr>
                        </m:ctrlPr>
                      </m:sSupPr>
                      <m:e>
                        <m:r>
                          <a:rPr lang="en-US" b="0" i="1" smtClean="0">
                            <a:solidFill>
                              <a:schemeClr val="accent6"/>
                            </a:solidFill>
                            <a:latin typeface="Cambria Math" panose="02040503050406030204" pitchFamily="18" charset="0"/>
                          </a:rPr>
                          <m:t>𝑢</m:t>
                        </m:r>
                      </m:e>
                      <m:sup>
                        <m:r>
                          <a:rPr lang="en-US" b="0" i="1" smtClean="0">
                            <a:solidFill>
                              <a:schemeClr val="accent6"/>
                            </a:solidFill>
                            <a:latin typeface="Cambria Math" panose="02040503050406030204" pitchFamily="18" charset="0"/>
                          </a:rPr>
                          <m:t>𝑇</m:t>
                        </m:r>
                      </m:sup>
                    </m:sSup>
                    <m:r>
                      <a:rPr lang="en-US" b="0" i="1" smtClean="0">
                        <a:solidFill>
                          <a:schemeClr val="accent6"/>
                        </a:solidFill>
                        <a:latin typeface="Cambria Math" panose="02040503050406030204" pitchFamily="18" charset="0"/>
                      </a:rPr>
                      <m:t>𝑣</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𝑢</m:t>
                    </m:r>
                    <m:r>
                      <a:rPr lang="en-US" b="0" i="1" smtClean="0">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𝑣</m:t>
                    </m:r>
                    <m:r>
                      <a:rPr lang="en-US" b="0" i="1" smtClean="0">
                        <a:solidFill>
                          <a:schemeClr val="accent6"/>
                        </a:solidFill>
                        <a:latin typeface="Cambria Math" panose="02040503050406030204" pitchFamily="18" charset="0"/>
                      </a:rPr>
                      <m:t>=</m:t>
                    </m:r>
                    <m:nary>
                      <m:naryPr>
                        <m:chr m:val="∑"/>
                        <m:limLoc m:val="subSup"/>
                        <m:ctrlPr>
                          <a:rPr lang="en-US" b="0" i="1" smtClean="0">
                            <a:solidFill>
                              <a:schemeClr val="accent6"/>
                            </a:solidFill>
                            <a:latin typeface="Cambria Math" panose="02040503050406030204" pitchFamily="18" charset="0"/>
                          </a:rPr>
                        </m:ctrlPr>
                      </m:naryPr>
                      <m:sub>
                        <m:r>
                          <m:rPr>
                            <m:brk m:alnAt="25"/>
                          </m:rPr>
                          <a:rPr lang="en-US" b="0" i="1" smtClean="0">
                            <a:solidFill>
                              <a:schemeClr val="accent6"/>
                            </a:solidFill>
                            <a:latin typeface="Cambria Math" panose="02040503050406030204" pitchFamily="18" charset="0"/>
                          </a:rPr>
                          <m:t>𝑖</m:t>
                        </m:r>
                        <m:r>
                          <a:rPr lang="en-US" b="0" i="1" smtClean="0">
                            <a:solidFill>
                              <a:schemeClr val="accent6"/>
                            </a:solidFill>
                            <a:latin typeface="Cambria Math" panose="02040503050406030204" pitchFamily="18" charset="0"/>
                          </a:rPr>
                          <m:t>=1</m:t>
                        </m:r>
                      </m:sub>
                      <m:sup>
                        <m:r>
                          <a:rPr lang="en-US" b="0" i="1" smtClean="0">
                            <a:solidFill>
                              <a:schemeClr val="accent6"/>
                            </a:solidFill>
                            <a:latin typeface="Cambria Math" panose="02040503050406030204" pitchFamily="18" charset="0"/>
                          </a:rPr>
                          <m:t>𝑛</m:t>
                        </m:r>
                      </m:sup>
                      <m:e>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𝑢</m:t>
                            </m:r>
                          </m:e>
                          <m:sub>
                            <m:r>
                              <a:rPr lang="en-US" b="0" i="1" smtClean="0">
                                <a:solidFill>
                                  <a:schemeClr val="accent6"/>
                                </a:solidFill>
                                <a:latin typeface="Cambria Math" panose="02040503050406030204" pitchFamily="18" charset="0"/>
                              </a:rPr>
                              <m:t>𝑖</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𝑣</m:t>
                            </m:r>
                          </m:e>
                          <m:sub>
                            <m:r>
                              <a:rPr lang="en-US" b="0" i="1" smtClean="0">
                                <a:solidFill>
                                  <a:schemeClr val="accent6"/>
                                </a:solidFill>
                                <a:latin typeface="Cambria Math" panose="02040503050406030204" pitchFamily="18" charset="0"/>
                              </a:rPr>
                              <m:t>𝑖</m:t>
                            </m:r>
                          </m:sub>
                        </m:sSub>
                      </m:e>
                    </m:nary>
                  </m:oMath>
                </a14:m>
                <a:endParaRPr lang="en-US" sz="1800" i="1" dirty="0">
                  <a:solidFill>
                    <a:schemeClr val="accent6"/>
                  </a:solidFill>
                  <a:latin typeface="+mn-lt"/>
                </a:endParaRPr>
              </a:p>
              <a:p>
                <a:r>
                  <a:rPr lang="en-US" dirty="0">
                    <a:solidFill>
                      <a:schemeClr val="accent6"/>
                    </a:solidFill>
                  </a:rPr>
                  <a:t>Larger dot product = larger probability</a:t>
                </a:r>
              </a:p>
            </p:txBody>
          </p:sp>
        </mc:Choice>
        <mc:Fallback>
          <p:sp>
            <p:nvSpPr>
              <p:cNvPr id="5" name="TextBox 4"/>
              <p:cNvSpPr txBox="1">
                <a:spLocks noRot="1" noChangeAspect="1" noMove="1" noResize="1" noEditPoints="1" noAdjustHandles="1" noChangeArrowheads="1" noChangeShapeType="1" noTextEdit="1"/>
              </p:cNvSpPr>
              <p:nvPr/>
            </p:nvSpPr>
            <p:spPr>
              <a:xfrm>
                <a:off x="4481604" y="1683662"/>
                <a:ext cx="4364736" cy="929998"/>
              </a:xfrm>
              <a:prstGeom prst="rect">
                <a:avLst/>
              </a:prstGeom>
              <a:blipFill>
                <a:blip r:embed="rId4"/>
                <a:stretch>
                  <a:fillRect l="-1159" t="-16216" b="-36486"/>
                </a:stretch>
              </a:blipFill>
              <a:ln w="28575">
                <a:noFill/>
              </a:ln>
            </p:spPr>
            <p:txBody>
              <a:bodyPr/>
              <a:lstStyle/>
              <a:p>
                <a:r>
                  <a:rPr lang="en-US">
                    <a:noFill/>
                  </a:rPr>
                  <a:t> </a:t>
                </a:r>
              </a:p>
            </p:txBody>
          </p:sp>
        </mc:Fallback>
      </mc:AlternateContent>
      <p:sp>
        <p:nvSpPr>
          <p:cNvPr id="6" name="TextBox 5"/>
          <p:cNvSpPr txBox="1"/>
          <p:nvPr/>
        </p:nvSpPr>
        <p:spPr>
          <a:xfrm>
            <a:off x="4831849" y="2650675"/>
            <a:ext cx="3538081" cy="646331"/>
          </a:xfrm>
          <a:prstGeom prst="rect">
            <a:avLst/>
          </a:prstGeom>
          <a:noFill/>
          <a:ln w="28575">
            <a:noFill/>
          </a:ln>
        </p:spPr>
        <p:txBody>
          <a:bodyPr wrap="square" rtlCol="0">
            <a:spAutoFit/>
          </a:bodyPr>
          <a:lstStyle>
            <a:defPPr>
              <a:defRPr lang="en-US"/>
            </a:defPPr>
            <a:lvl1pPr>
              <a:defRPr>
                <a:solidFill>
                  <a:schemeClr val="accent3"/>
                </a:solidFill>
              </a:defRPr>
            </a:lvl1pPr>
          </a:lstStyle>
          <a:p>
            <a:r>
              <a:rPr lang="en-US" dirty="0">
                <a:solidFill>
                  <a:schemeClr val="accent2">
                    <a:lumMod val="60000"/>
                    <a:lumOff val="40000"/>
                  </a:schemeClr>
                </a:solidFill>
              </a:rPr>
              <a:t>Normalize over entire vocabulary to give probability distribution</a:t>
            </a:r>
          </a:p>
        </p:txBody>
      </p:sp>
      <p:sp>
        <p:nvSpPr>
          <p:cNvPr id="12" name="Rectangle 11"/>
          <p:cNvSpPr/>
          <p:nvPr/>
        </p:nvSpPr>
        <p:spPr bwMode="auto">
          <a:xfrm>
            <a:off x="2425818" y="2335529"/>
            <a:ext cx="636608" cy="411480"/>
          </a:xfrm>
          <a:prstGeom prst="rect">
            <a:avLst/>
          </a:prstGeom>
          <a:noFill/>
          <a:ln w="28575"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3" name="Straight Arrow Connector 12"/>
          <p:cNvCxnSpPr>
            <a:cxnSpLocks/>
            <a:stCxn id="5" idx="1"/>
            <a:endCxn id="12" idx="3"/>
          </p:cNvCxnSpPr>
          <p:nvPr/>
        </p:nvCxnSpPr>
        <p:spPr bwMode="auto">
          <a:xfrm flipH="1">
            <a:off x="3062426" y="2148661"/>
            <a:ext cx="1419178" cy="392608"/>
          </a:xfrm>
          <a:prstGeom prst="straightConnector1">
            <a:avLst/>
          </a:prstGeom>
          <a:gradFill rotWithShape="0">
            <a:gsLst>
              <a:gs pos="0">
                <a:srgbClr val="A50021"/>
              </a:gs>
              <a:gs pos="100000">
                <a:schemeClr val="tx1"/>
              </a:gs>
            </a:gsLst>
            <a:lin ang="0" scaled="1"/>
          </a:gradFill>
          <a:ln w="28575" cap="flat" cmpd="sng" algn="ctr">
            <a:solidFill>
              <a:schemeClr val="accent6"/>
            </a:solidFill>
            <a:prstDash val="solid"/>
            <a:miter lim="800000"/>
            <a:headEnd type="none" w="med" len="med"/>
            <a:tailEnd type="triangle"/>
          </a:ln>
          <a:effectLst/>
        </p:spPr>
      </p:cxnSp>
      <p:sp>
        <p:nvSpPr>
          <p:cNvPr id="16" name="Rectangle 15"/>
          <p:cNvSpPr/>
          <p:nvPr/>
        </p:nvSpPr>
        <p:spPr bwMode="auto">
          <a:xfrm>
            <a:off x="1581951" y="2819400"/>
            <a:ext cx="2206752" cy="411480"/>
          </a:xfrm>
          <a:prstGeom prst="rect">
            <a:avLst/>
          </a:prstGeom>
          <a:noFill/>
          <a:ln w="28575" cap="flat" cmpd="sng" algn="ctr">
            <a:solidFill>
              <a:schemeClr val="accent2">
                <a:lumMod val="60000"/>
                <a:lumOff val="4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mn-lt"/>
            </a:endParaRPr>
          </a:p>
        </p:txBody>
      </p:sp>
      <p:cxnSp>
        <p:nvCxnSpPr>
          <p:cNvPr id="17" name="Straight Arrow Connector 16"/>
          <p:cNvCxnSpPr>
            <a:cxnSpLocks/>
            <a:stCxn id="6" idx="1"/>
            <a:endCxn id="16" idx="3"/>
          </p:cNvCxnSpPr>
          <p:nvPr/>
        </p:nvCxnSpPr>
        <p:spPr bwMode="auto">
          <a:xfrm flipH="1">
            <a:off x="3788703" y="2973841"/>
            <a:ext cx="1043146" cy="51299"/>
          </a:xfrm>
          <a:prstGeom prst="straightConnector1">
            <a:avLst/>
          </a:prstGeom>
          <a:gradFill rotWithShape="0">
            <a:gsLst>
              <a:gs pos="0">
                <a:srgbClr val="A50021"/>
              </a:gs>
              <a:gs pos="100000">
                <a:schemeClr val="tx1"/>
              </a:gs>
            </a:gsLst>
            <a:lin ang="0" scaled="1"/>
          </a:gradFill>
          <a:ln w="28575" cap="flat" cmpd="sng" algn="ctr">
            <a:solidFill>
              <a:schemeClr val="accent2">
                <a:lumMod val="60000"/>
                <a:lumOff val="40000"/>
              </a:schemeClr>
            </a:solidFill>
            <a:prstDash val="solid"/>
            <a:miter lim="800000"/>
            <a:headEnd type="none" w="med" len="med"/>
            <a:tailEnd type="triangle"/>
          </a:ln>
          <a:effectLst/>
        </p:spPr>
      </p:cxnSp>
      <p:sp>
        <p:nvSpPr>
          <p:cNvPr id="9" name="Slide Number Placeholder 8"/>
          <p:cNvSpPr>
            <a:spLocks noGrp="1"/>
          </p:cNvSpPr>
          <p:nvPr>
            <p:ph type="sldNum" sz="quarter" idx="12"/>
          </p:nvPr>
        </p:nvSpPr>
        <p:spPr/>
        <p:txBody>
          <a:bodyPr/>
          <a:lstStyle/>
          <a:p>
            <a:fld id="{958C78D0-EACD-4646-A4C1-82BCC9602BE1}" type="slidenum">
              <a:rPr lang="en-US" smtClean="0"/>
              <a:pPr/>
              <a:t>24</a:t>
            </a:fld>
            <a:endParaRPr lang="en-US" dirty="0"/>
          </a:p>
        </p:txBody>
      </p:sp>
      <p:sp>
        <p:nvSpPr>
          <p:cNvPr id="7" name="TextBox 6">
            <a:extLst>
              <a:ext uri="{FF2B5EF4-FFF2-40B4-BE49-F238E27FC236}">
                <a16:creationId xmlns:a16="http://schemas.microsoft.com/office/drawing/2014/main" id="{3DD6E4C7-97A6-A642-8E0D-98042B7B97B3}"/>
              </a:ext>
            </a:extLst>
          </p:cNvPr>
          <p:cNvSpPr txBox="1"/>
          <p:nvPr/>
        </p:nvSpPr>
        <p:spPr>
          <a:xfrm>
            <a:off x="283192" y="1660850"/>
            <a:ext cx="3913828" cy="369332"/>
          </a:xfrm>
          <a:prstGeom prst="rect">
            <a:avLst/>
          </a:prstGeom>
          <a:noFill/>
        </p:spPr>
        <p:txBody>
          <a:bodyPr wrap="none" rtlCol="0">
            <a:spAutoFit/>
          </a:bodyPr>
          <a:lstStyle/>
          <a:p>
            <a:r>
              <a:rPr lang="en-US" dirty="0">
                <a:solidFill>
                  <a:schemeClr val="accent3"/>
                </a:solidFill>
              </a:rPr>
              <a:t>Exponentiation makes anything positive</a:t>
            </a:r>
            <a:endParaRPr lang="en-US" sz="1800" dirty="0">
              <a:solidFill>
                <a:schemeClr val="accent3"/>
              </a:solidFill>
            </a:endParaRPr>
          </a:p>
        </p:txBody>
      </p:sp>
      <p:cxnSp>
        <p:nvCxnSpPr>
          <p:cNvPr id="18" name="Straight Arrow Connector 17">
            <a:extLst>
              <a:ext uri="{FF2B5EF4-FFF2-40B4-BE49-F238E27FC236}">
                <a16:creationId xmlns:a16="http://schemas.microsoft.com/office/drawing/2014/main" id="{112DC5D4-ED6C-A74B-AE1C-A427C50CFFEA}"/>
              </a:ext>
            </a:extLst>
          </p:cNvPr>
          <p:cNvCxnSpPr>
            <a:cxnSpLocks/>
            <a:stCxn id="7" idx="2"/>
          </p:cNvCxnSpPr>
          <p:nvPr/>
        </p:nvCxnSpPr>
        <p:spPr bwMode="auto">
          <a:xfrm flipH="1">
            <a:off x="2209800" y="2030182"/>
            <a:ext cx="30306" cy="431084"/>
          </a:xfrm>
          <a:prstGeom prst="straightConnector1">
            <a:avLst/>
          </a:prstGeom>
          <a:gradFill rotWithShape="0">
            <a:gsLst>
              <a:gs pos="0">
                <a:srgbClr val="A50021"/>
              </a:gs>
              <a:gs pos="100000">
                <a:schemeClr val="tx1"/>
              </a:gs>
            </a:gsLst>
            <a:lin ang="0" scaled="1"/>
          </a:gradFill>
          <a:ln w="28575" cap="flat" cmpd="sng" algn="ctr">
            <a:solidFill>
              <a:schemeClr val="accent3"/>
            </a:solidFill>
            <a:prstDash val="solid"/>
            <a:miter lim="800000"/>
            <a:headEnd type="none" w="med" len="med"/>
            <a:tailEnd type="triangle"/>
          </a:ln>
          <a:effectLst/>
        </p:spPr>
      </p:cxnSp>
      <p:sp>
        <p:nvSpPr>
          <p:cNvPr id="4" name="TextBox 3">
            <a:extLst>
              <a:ext uri="{FF2B5EF4-FFF2-40B4-BE49-F238E27FC236}">
                <a16:creationId xmlns:a16="http://schemas.microsoft.com/office/drawing/2014/main" id="{3DA511AB-DC99-5840-85BA-54A498E543B7}"/>
              </a:ext>
            </a:extLst>
          </p:cNvPr>
          <p:cNvSpPr txBox="1"/>
          <p:nvPr/>
        </p:nvSpPr>
        <p:spPr>
          <a:xfrm>
            <a:off x="7963276" y="3951301"/>
            <a:ext cx="872923" cy="646331"/>
          </a:xfrm>
          <a:prstGeom prst="rect">
            <a:avLst/>
          </a:prstGeom>
          <a:noFill/>
        </p:spPr>
        <p:txBody>
          <a:bodyPr wrap="square" rtlCol="0">
            <a:spAutoFit/>
          </a:bodyPr>
          <a:lstStyle/>
          <a:p>
            <a:r>
              <a:rPr lang="en-US" sz="1800" dirty="0">
                <a:solidFill>
                  <a:schemeClr val="accent2">
                    <a:lumMod val="60000"/>
                    <a:lumOff val="40000"/>
                  </a:schemeClr>
                </a:solidFill>
                <a:latin typeface="+mn-lt"/>
              </a:rPr>
              <a:t>Open </a:t>
            </a:r>
            <a:r>
              <a:rPr lang="en-US" dirty="0">
                <a:solidFill>
                  <a:schemeClr val="accent2">
                    <a:lumMod val="60000"/>
                    <a:lumOff val="40000"/>
                  </a:schemeClr>
                </a:solidFill>
              </a:rPr>
              <a:t>region</a:t>
            </a:r>
            <a:endParaRPr lang="en-US" sz="1800" dirty="0">
              <a:solidFill>
                <a:schemeClr val="accent2">
                  <a:lumMod val="60000"/>
                  <a:lumOff val="40000"/>
                </a:schemeClr>
              </a:solidFill>
              <a:latin typeface="+mn-lt"/>
            </a:endParaRPr>
          </a:p>
        </p:txBody>
      </p:sp>
      <p:cxnSp>
        <p:nvCxnSpPr>
          <p:cNvPr id="10" name="Straight Arrow Connector 9">
            <a:extLst>
              <a:ext uri="{FF2B5EF4-FFF2-40B4-BE49-F238E27FC236}">
                <a16:creationId xmlns:a16="http://schemas.microsoft.com/office/drawing/2014/main" id="{F2B35DF7-420D-DE4E-911B-F452F97494C3}"/>
              </a:ext>
            </a:extLst>
          </p:cNvPr>
          <p:cNvCxnSpPr>
            <a:cxnSpLocks/>
            <a:stCxn id="4" idx="1"/>
          </p:cNvCxnSpPr>
          <p:nvPr/>
        </p:nvCxnSpPr>
        <p:spPr bwMode="auto">
          <a:xfrm flipH="1" flipV="1">
            <a:off x="6858000" y="4075107"/>
            <a:ext cx="1105276" cy="199360"/>
          </a:xfrm>
          <a:prstGeom prst="straightConnector1">
            <a:avLst/>
          </a:prstGeom>
          <a:gradFill rotWithShape="0">
            <a:gsLst>
              <a:gs pos="0">
                <a:srgbClr val="A50021"/>
              </a:gs>
              <a:gs pos="100000">
                <a:schemeClr val="tx1"/>
              </a:gs>
            </a:gsLst>
            <a:lin ang="0" scaled="1"/>
          </a:gradFill>
          <a:ln w="9525" cap="flat" cmpd="sng" algn="ctr">
            <a:solidFill>
              <a:schemeClr val="accent2">
                <a:lumMod val="60000"/>
                <a:lumOff val="40000"/>
              </a:schemeClr>
            </a:solidFill>
            <a:prstDash val="solid"/>
            <a:miter lim="800000"/>
            <a:headEnd type="none" w="med" len="med"/>
            <a:tailEnd type="triangle"/>
          </a:ln>
          <a:effectLst/>
        </p:spPr>
      </p:cxnSp>
    </p:spTree>
    <p:extLst>
      <p:ext uri="{BB962C8B-B14F-4D97-AF65-F5344CB8AC3E}">
        <p14:creationId xmlns:p14="http://schemas.microsoft.com/office/powerpoint/2010/main" val="4097668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B87A-BF0D-E444-9F01-46B84290683A}"/>
              </a:ext>
            </a:extLst>
          </p:cNvPr>
          <p:cNvSpPr>
            <a:spLocks noGrp="1"/>
          </p:cNvSpPr>
          <p:nvPr>
            <p:ph type="title"/>
          </p:nvPr>
        </p:nvSpPr>
        <p:spPr/>
        <p:txBody>
          <a:bodyPr/>
          <a:lstStyle/>
          <a:p>
            <a:r>
              <a:rPr lang="en-US" dirty="0"/>
              <a:t>Word2vec: 2 matrices of parameters</a:t>
            </a:r>
          </a:p>
        </p:txBody>
      </p:sp>
      <p:pic>
        <p:nvPicPr>
          <p:cNvPr id="4" name="Picture 3">
            <a:extLst>
              <a:ext uri="{FF2B5EF4-FFF2-40B4-BE49-F238E27FC236}">
                <a16:creationId xmlns:a16="http://schemas.microsoft.com/office/drawing/2014/main" id="{C03B649F-2875-D143-B816-521589BEBA41}"/>
              </a:ext>
            </a:extLst>
          </p:cNvPr>
          <p:cNvPicPr>
            <a:picLocks noChangeAspect="1"/>
          </p:cNvPicPr>
          <p:nvPr/>
        </p:nvPicPr>
        <p:blipFill>
          <a:blip r:embed="rId3"/>
          <a:stretch>
            <a:fillRect/>
          </a:stretch>
        </p:blipFill>
        <p:spPr>
          <a:xfrm>
            <a:off x="292100" y="2341562"/>
            <a:ext cx="8559800" cy="4241800"/>
          </a:xfrm>
          <a:prstGeom prst="rect">
            <a:avLst/>
          </a:prstGeom>
        </p:spPr>
      </p:pic>
      <p:sp>
        <p:nvSpPr>
          <p:cNvPr id="5" name="TextBox 4">
            <a:extLst>
              <a:ext uri="{FF2B5EF4-FFF2-40B4-BE49-F238E27FC236}">
                <a16:creationId xmlns:a16="http://schemas.microsoft.com/office/drawing/2014/main" id="{FC7609AA-154F-B346-96F9-F0DD0112F064}"/>
              </a:ext>
            </a:extLst>
          </p:cNvPr>
          <p:cNvSpPr txBox="1"/>
          <p:nvPr/>
        </p:nvSpPr>
        <p:spPr>
          <a:xfrm>
            <a:off x="2286000" y="1676400"/>
            <a:ext cx="1447800" cy="923330"/>
          </a:xfrm>
          <a:prstGeom prst="rect">
            <a:avLst/>
          </a:prstGeom>
          <a:noFill/>
        </p:spPr>
        <p:txBody>
          <a:bodyPr wrap="square" rtlCol="0">
            <a:spAutoFit/>
          </a:bodyPr>
          <a:lstStyle/>
          <a:p>
            <a:r>
              <a:rPr lang="en-US" dirty="0">
                <a:solidFill>
                  <a:schemeClr val="accent5">
                    <a:lumMod val="60000"/>
                    <a:lumOff val="40000"/>
                  </a:schemeClr>
                </a:solidFill>
              </a:rPr>
              <a:t>Center word embeddings as rows</a:t>
            </a:r>
          </a:p>
        </p:txBody>
      </p:sp>
      <p:cxnSp>
        <p:nvCxnSpPr>
          <p:cNvPr id="7" name="Straight Arrow Connector 6">
            <a:extLst>
              <a:ext uri="{FF2B5EF4-FFF2-40B4-BE49-F238E27FC236}">
                <a16:creationId xmlns:a16="http://schemas.microsoft.com/office/drawing/2014/main" id="{50E9091C-3C0D-F840-95D4-721913A38145}"/>
              </a:ext>
            </a:extLst>
          </p:cNvPr>
          <p:cNvCxnSpPr>
            <a:cxnSpLocks/>
            <a:stCxn id="12" idx="0"/>
          </p:cNvCxnSpPr>
          <p:nvPr/>
        </p:nvCxnSpPr>
        <p:spPr>
          <a:xfrm flipH="1" flipV="1">
            <a:off x="1600200" y="5638800"/>
            <a:ext cx="1071261" cy="381000"/>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4A4AC25-6BE0-BF40-99A5-89610C04E979}"/>
              </a:ext>
            </a:extLst>
          </p:cNvPr>
          <p:cNvSpPr txBox="1"/>
          <p:nvPr/>
        </p:nvSpPr>
        <p:spPr>
          <a:xfrm>
            <a:off x="5516663" y="1676400"/>
            <a:ext cx="1552374" cy="923330"/>
          </a:xfrm>
          <a:prstGeom prst="rect">
            <a:avLst/>
          </a:prstGeom>
          <a:noFill/>
        </p:spPr>
        <p:txBody>
          <a:bodyPr wrap="square" rtlCol="0">
            <a:spAutoFit/>
          </a:bodyPr>
          <a:lstStyle/>
          <a:p>
            <a:r>
              <a:rPr lang="en-US" dirty="0">
                <a:solidFill>
                  <a:schemeClr val="accent5">
                    <a:lumMod val="60000"/>
                    <a:lumOff val="40000"/>
                  </a:schemeClr>
                </a:solidFill>
              </a:rPr>
              <a:t>Context word embeddings as columns</a:t>
            </a:r>
          </a:p>
        </p:txBody>
      </p:sp>
      <p:cxnSp>
        <p:nvCxnSpPr>
          <p:cNvPr id="11" name="Straight Arrow Connector 10">
            <a:extLst>
              <a:ext uri="{FF2B5EF4-FFF2-40B4-BE49-F238E27FC236}">
                <a16:creationId xmlns:a16="http://schemas.microsoft.com/office/drawing/2014/main" id="{31A849A8-49F8-A54F-B938-62470F988CA3}"/>
              </a:ext>
            </a:extLst>
          </p:cNvPr>
          <p:cNvCxnSpPr>
            <a:cxnSpLocks/>
            <a:stCxn id="9" idx="2"/>
          </p:cNvCxnSpPr>
          <p:nvPr/>
        </p:nvCxnSpPr>
        <p:spPr>
          <a:xfrm>
            <a:off x="6292850" y="2599730"/>
            <a:ext cx="336550" cy="981670"/>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5829D69-8272-B34A-B37D-FD8B87A6ED8D}"/>
              </a:ext>
            </a:extLst>
          </p:cNvPr>
          <p:cNvSpPr txBox="1"/>
          <p:nvPr/>
        </p:nvSpPr>
        <p:spPr>
          <a:xfrm>
            <a:off x="1828800" y="6019800"/>
            <a:ext cx="1685322" cy="369332"/>
          </a:xfrm>
          <a:prstGeom prst="rect">
            <a:avLst/>
          </a:prstGeom>
          <a:noFill/>
        </p:spPr>
        <p:txBody>
          <a:bodyPr wrap="square" rtlCol="0">
            <a:spAutoFit/>
          </a:bodyPr>
          <a:lstStyle/>
          <a:p>
            <a:r>
              <a:rPr lang="en-US" dirty="0">
                <a:solidFill>
                  <a:schemeClr val="accent5">
                    <a:lumMod val="60000"/>
                    <a:lumOff val="40000"/>
                  </a:schemeClr>
                </a:solidFill>
              </a:rPr>
              <a:t>(Transposed!)</a:t>
            </a:r>
          </a:p>
        </p:txBody>
      </p:sp>
      <p:cxnSp>
        <p:nvCxnSpPr>
          <p:cNvPr id="15" name="Straight Arrow Connector 14">
            <a:extLst>
              <a:ext uri="{FF2B5EF4-FFF2-40B4-BE49-F238E27FC236}">
                <a16:creationId xmlns:a16="http://schemas.microsoft.com/office/drawing/2014/main" id="{548637A7-F9FF-4C4D-BC23-54770AE5F273}"/>
              </a:ext>
            </a:extLst>
          </p:cNvPr>
          <p:cNvCxnSpPr>
            <a:cxnSpLocks/>
            <a:stCxn id="5" idx="2"/>
          </p:cNvCxnSpPr>
          <p:nvPr/>
        </p:nvCxnSpPr>
        <p:spPr>
          <a:xfrm>
            <a:off x="3009900" y="2599730"/>
            <a:ext cx="190500" cy="981670"/>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A6FE6FD-BB6D-C842-B1F9-4130E7C16BD6}"/>
              </a:ext>
            </a:extLst>
          </p:cNvPr>
          <p:cNvCxnSpPr>
            <a:cxnSpLocks/>
            <a:stCxn id="12" idx="0"/>
          </p:cNvCxnSpPr>
          <p:nvPr/>
        </p:nvCxnSpPr>
        <p:spPr>
          <a:xfrm flipV="1">
            <a:off x="2671461" y="5269468"/>
            <a:ext cx="2052939" cy="750332"/>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69DEBA2-9B74-E24B-929D-C8F0BA8936B2}"/>
              </a:ext>
            </a:extLst>
          </p:cNvPr>
          <p:cNvCxnSpPr>
            <a:cxnSpLocks/>
            <a:stCxn id="12" idx="0"/>
          </p:cNvCxnSpPr>
          <p:nvPr/>
        </p:nvCxnSpPr>
        <p:spPr>
          <a:xfrm flipV="1">
            <a:off x="2671461" y="5638800"/>
            <a:ext cx="4948539" cy="381000"/>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2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learn good word vectors:</a:t>
            </a:r>
            <a:br>
              <a:rPr lang="en-US" dirty="0"/>
            </a:br>
            <a:r>
              <a:rPr lang="en-US" dirty="0"/>
              <a:t> Compute </a:t>
            </a:r>
            <a:r>
              <a:rPr lang="en-US" dirty="0">
                <a:solidFill>
                  <a:schemeClr val="accent3"/>
                </a:solidFill>
              </a:rPr>
              <a:t>all</a:t>
            </a:r>
            <a:r>
              <a:rPr lang="en-US" dirty="0"/>
              <a:t> vector gradients!</a:t>
            </a:r>
          </a:p>
        </p:txBody>
      </p:sp>
      <p:sp>
        <p:nvSpPr>
          <p:cNvPr id="3" name="Content Placeholder 2"/>
          <p:cNvSpPr>
            <a:spLocks noGrp="1"/>
          </p:cNvSpPr>
          <p:nvPr>
            <p:ph idx="1"/>
          </p:nvPr>
        </p:nvSpPr>
        <p:spPr/>
        <p:txBody>
          <a:bodyPr/>
          <a:lstStyle/>
          <a:p>
            <a:r>
              <a:rPr lang="en-US" dirty="0"/>
              <a:t>We often define the set of </a:t>
            </a:r>
            <a:r>
              <a:rPr lang="en-US" b="1" dirty="0">
                <a:solidFill>
                  <a:schemeClr val="accent3"/>
                </a:solidFill>
              </a:rPr>
              <a:t>all</a:t>
            </a:r>
            <a:r>
              <a:rPr lang="en-US" dirty="0"/>
              <a:t> parameters in a model in terms of one long vector </a:t>
            </a:r>
          </a:p>
          <a:p>
            <a:r>
              <a:rPr lang="en-US" dirty="0"/>
              <a:t>In our case with </a:t>
            </a:r>
            <a:br>
              <a:rPr lang="en-US" dirty="0"/>
            </a:br>
            <a:r>
              <a:rPr lang="en-US" i="1" dirty="0"/>
              <a:t>d</a:t>
            </a:r>
            <a:r>
              <a:rPr lang="en-US" dirty="0"/>
              <a:t>-dimensional vectors</a:t>
            </a:r>
            <a:br>
              <a:rPr lang="en-US" dirty="0"/>
            </a:br>
            <a:r>
              <a:rPr lang="en-US" dirty="0"/>
              <a:t>and</a:t>
            </a:r>
            <a:br>
              <a:rPr lang="en-US" dirty="0"/>
            </a:br>
            <a:r>
              <a:rPr lang="en-US" i="1" dirty="0"/>
              <a:t>V</a:t>
            </a:r>
            <a:r>
              <a:rPr lang="en-US" dirty="0"/>
              <a:t> many words:</a:t>
            </a:r>
          </a:p>
          <a:p>
            <a:endParaRPr lang="en-US" dirty="0"/>
          </a:p>
          <a:p>
            <a:r>
              <a:rPr lang="en-US" dirty="0"/>
              <a:t>We then optimize</a:t>
            </a:r>
            <a:br>
              <a:rPr lang="en-US" dirty="0"/>
            </a:br>
            <a:r>
              <a:rPr lang="en-US" dirty="0"/>
              <a:t>these parameters</a:t>
            </a:r>
          </a:p>
        </p:txBody>
      </p:sp>
      <p:pic>
        <p:nvPicPr>
          <p:cNvPr id="7" name="Picture 6" descr="TP_tmp.png"/>
          <p:cNvPicPr>
            <a:picLocks noChangeAspect="1"/>
          </p:cNvPicPr>
          <p:nvPr>
            <p:custDataLst>
              <p:tags r:id="rId1"/>
            </p:custDataLst>
          </p:nvPr>
        </p:nvPicPr>
        <p:blipFill>
          <a:blip r:embed="rId4">
            <a:extLst>
              <a:ext uri="{28A0092B-C50C-407E-A947-70E740481C1C}">
                <a14:useLocalDpi xmlns:a14="http://schemas.microsoft.com/office/drawing/2010/main"/>
              </a:ext>
            </a:extLst>
          </a:blip>
          <a:stretch>
            <a:fillRect/>
          </a:stretch>
        </p:blipFill>
        <p:spPr bwMode="auto">
          <a:xfrm>
            <a:off x="4953000" y="2376340"/>
            <a:ext cx="3943350" cy="370332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6" name="Rectangle 5"/>
          <p:cNvSpPr/>
          <p:nvPr/>
        </p:nvSpPr>
        <p:spPr>
          <a:xfrm>
            <a:off x="497784" y="6122997"/>
            <a:ext cx="7805530" cy="461665"/>
          </a:xfrm>
          <a:prstGeom prst="rect">
            <a:avLst/>
          </a:prstGeom>
        </p:spPr>
        <p:txBody>
          <a:bodyPr wrap="square">
            <a:spAutoFit/>
          </a:bodyPr>
          <a:lstStyle/>
          <a:p>
            <a:r>
              <a:rPr lang="en-US" sz="2400" dirty="0"/>
              <a:t>Note: Every word has two vectors! Makes it simpler!</a:t>
            </a:r>
          </a:p>
        </p:txBody>
      </p:sp>
      <p:pic>
        <p:nvPicPr>
          <p:cNvPr id="8" name="Picture 7" descr="TP_tmp.png"/>
          <p:cNvPicPr>
            <a:picLocks noChangeAspect="1"/>
          </p:cNvPicPr>
          <p:nvPr>
            <p:custDataLst>
              <p:tags r:id="rId2"/>
            </p:custDataLst>
          </p:nvPr>
        </p:nvPicPr>
        <p:blipFill>
          <a:blip r:embed="rId5">
            <a:extLst>
              <a:ext uri="{28A0092B-C50C-407E-A947-70E740481C1C}">
                <a14:useLocalDpi xmlns:a14="http://schemas.microsoft.com/office/drawing/2010/main"/>
              </a:ext>
            </a:extLst>
          </a:blip>
          <a:stretch>
            <a:fillRect/>
          </a:stretch>
        </p:blipFill>
        <p:spPr>
          <a:xfrm>
            <a:off x="4876800" y="2054898"/>
            <a:ext cx="239689" cy="383502"/>
          </a:xfrm>
          <a:prstGeom prst="rect">
            <a:avLst/>
          </a:prstGeom>
        </p:spPr>
      </p:pic>
    </p:spTree>
    <p:extLst>
      <p:ext uri="{BB962C8B-B14F-4D97-AF65-F5344CB8AC3E}">
        <p14:creationId xmlns:p14="http://schemas.microsoft.com/office/powerpoint/2010/main" val="196613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Intuition of how to minimize loss for a simple function over two parameters</a:t>
            </a:r>
          </a:p>
        </p:txBody>
      </p:sp>
      <p:sp>
        <p:nvSpPr>
          <p:cNvPr id="4" name="Content Placeholder 3"/>
          <p:cNvSpPr>
            <a:spLocks noGrp="1"/>
          </p:cNvSpPr>
          <p:nvPr>
            <p:ph idx="1"/>
          </p:nvPr>
        </p:nvSpPr>
        <p:spPr>
          <a:xfrm>
            <a:off x="304800" y="1803400"/>
            <a:ext cx="8534400" cy="1232225"/>
          </a:xfrm>
        </p:spPr>
        <p:txBody>
          <a:bodyPr/>
          <a:lstStyle/>
          <a:p>
            <a:r>
              <a:rPr lang="en-US" dirty="0"/>
              <a:t>We start at a random point and walk in the steepest direction, which is given by the derivative of the function</a:t>
            </a:r>
          </a:p>
        </p:txBody>
      </p:sp>
      <p:pic>
        <p:nvPicPr>
          <p:cNvPr id="3" name="Picture 2"/>
          <p:cNvPicPr>
            <a:picLocks noChangeAspect="1"/>
          </p:cNvPicPr>
          <p:nvPr/>
        </p:nvPicPr>
        <p:blipFill>
          <a:blip r:embed="rId3"/>
          <a:stretch>
            <a:fillRect/>
          </a:stretch>
        </p:blipFill>
        <p:spPr>
          <a:xfrm>
            <a:off x="2630714" y="3035625"/>
            <a:ext cx="3465286" cy="3465286"/>
          </a:xfrm>
          <a:prstGeom prst="rect">
            <a:avLst/>
          </a:prstGeom>
        </p:spPr>
      </p:pic>
      <p:sp>
        <p:nvSpPr>
          <p:cNvPr id="5" name="TextBox 4"/>
          <p:cNvSpPr txBox="1"/>
          <p:nvPr/>
        </p:nvSpPr>
        <p:spPr>
          <a:xfrm>
            <a:off x="6553200" y="3981271"/>
            <a:ext cx="2133600" cy="1200329"/>
          </a:xfrm>
          <a:prstGeom prst="rect">
            <a:avLst/>
          </a:prstGeom>
          <a:noFill/>
        </p:spPr>
        <p:txBody>
          <a:bodyPr wrap="square" rtlCol="0">
            <a:spAutoFit/>
          </a:bodyPr>
          <a:lstStyle/>
          <a:p>
            <a:r>
              <a:rPr lang="en-US" sz="1800" dirty="0">
                <a:latin typeface="+mn-lt"/>
              </a:rPr>
              <a:t>Contour lines show points of equal value of objective function</a:t>
            </a:r>
          </a:p>
          <a:p>
            <a:endParaRPr lang="en-US" sz="1800" dirty="0">
              <a:latin typeface="+mn-lt"/>
            </a:endParaRPr>
          </a:p>
        </p:txBody>
      </p:sp>
    </p:spTree>
    <p:extLst>
      <p:ext uri="{BB962C8B-B14F-4D97-AF65-F5344CB8AC3E}">
        <p14:creationId xmlns:p14="http://schemas.microsoft.com/office/powerpoint/2010/main" val="354792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741872"/>
          </a:xfrm>
        </p:spPr>
        <p:txBody>
          <a:bodyPr>
            <a:normAutofit/>
          </a:bodyPr>
          <a:lstStyle/>
          <a:p>
            <a:r>
              <a:rPr lang="en-US" dirty="0"/>
              <a:t>Descending by using derivatives</a:t>
            </a:r>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a:ext>
            </a:extLst>
          </a:blip>
          <a:srcRect t="-288" b="-669"/>
          <a:stretch/>
        </p:blipFill>
        <p:spPr>
          <a:xfrm>
            <a:off x="4791260" y="550418"/>
            <a:ext cx="4428628" cy="3183382"/>
          </a:xfrm>
        </p:spPr>
      </p:pic>
      <p:sp>
        <p:nvSpPr>
          <p:cNvPr id="10" name="TextBox 9"/>
          <p:cNvSpPr txBox="1"/>
          <p:nvPr/>
        </p:nvSpPr>
        <p:spPr>
          <a:xfrm>
            <a:off x="457154" y="965343"/>
            <a:ext cx="4848571" cy="2616101"/>
          </a:xfrm>
          <a:prstGeom prst="rect">
            <a:avLst/>
          </a:prstGeom>
          <a:noFill/>
        </p:spPr>
        <p:txBody>
          <a:bodyPr wrap="none" rtlCol="0">
            <a:spAutoFit/>
          </a:bodyPr>
          <a:lstStyle/>
          <a:p>
            <a:r>
              <a:rPr lang="en-US" dirty="0">
                <a:latin typeface="+mn-lt"/>
              </a:rPr>
              <a:t>We will minimize a cost function by</a:t>
            </a:r>
            <a:br>
              <a:rPr lang="en-US" dirty="0">
                <a:latin typeface="+mn-lt"/>
              </a:rPr>
            </a:br>
            <a:r>
              <a:rPr lang="en-US" dirty="0">
                <a:latin typeface="+mn-lt"/>
              </a:rPr>
              <a:t>gradient descent</a:t>
            </a:r>
          </a:p>
          <a:p>
            <a:endParaRPr lang="en-US" sz="2000" dirty="0"/>
          </a:p>
          <a:p>
            <a:r>
              <a:rPr lang="en-US" dirty="0"/>
              <a:t>T</a:t>
            </a:r>
            <a:r>
              <a:rPr lang="en-US" dirty="0">
                <a:latin typeface="+mn-lt"/>
              </a:rPr>
              <a:t>rivial example: (from Wikipedia)</a:t>
            </a:r>
          </a:p>
          <a:p>
            <a:r>
              <a:rPr lang="en-US" dirty="0">
                <a:latin typeface="+mn-lt"/>
              </a:rPr>
              <a:t>Find a local minimum of the function </a:t>
            </a:r>
          </a:p>
          <a:p>
            <a:r>
              <a:rPr lang="en-US" i="1" dirty="0">
                <a:latin typeface="+mn-lt"/>
              </a:rPr>
              <a:t>f</a:t>
            </a:r>
            <a:r>
              <a:rPr lang="en-US" dirty="0">
                <a:latin typeface="+mn-lt"/>
              </a:rPr>
              <a:t>(</a:t>
            </a:r>
            <a:r>
              <a:rPr lang="en-US" i="1" dirty="0">
                <a:latin typeface="+mn-lt"/>
              </a:rPr>
              <a:t>x</a:t>
            </a:r>
            <a:r>
              <a:rPr lang="en-US" dirty="0">
                <a:latin typeface="+mn-lt"/>
              </a:rPr>
              <a:t>) = </a:t>
            </a:r>
            <a:r>
              <a:rPr lang="en-US" i="1" dirty="0">
                <a:latin typeface="+mn-lt"/>
              </a:rPr>
              <a:t>x</a:t>
            </a:r>
            <a:r>
              <a:rPr lang="en-US" baseline="30000" dirty="0">
                <a:latin typeface="+mn-lt"/>
              </a:rPr>
              <a:t>4</a:t>
            </a:r>
            <a:r>
              <a:rPr lang="en-US" dirty="0">
                <a:latin typeface="+mn-lt"/>
              </a:rPr>
              <a:t>−3</a:t>
            </a:r>
            <a:r>
              <a:rPr lang="en-US" i="1" dirty="0">
                <a:latin typeface="+mn-lt"/>
              </a:rPr>
              <a:t>x</a:t>
            </a:r>
            <a:r>
              <a:rPr lang="en-US" baseline="30000" dirty="0">
                <a:latin typeface="+mn-lt"/>
              </a:rPr>
              <a:t>3</a:t>
            </a:r>
            <a:r>
              <a:rPr lang="en-US" dirty="0">
                <a:latin typeface="+mn-lt"/>
              </a:rPr>
              <a:t>+2, </a:t>
            </a:r>
          </a:p>
          <a:p>
            <a:r>
              <a:rPr lang="en-US" dirty="0">
                <a:latin typeface="+mn-lt"/>
              </a:rPr>
              <a:t>with derivative </a:t>
            </a:r>
            <a:r>
              <a:rPr lang="en-US" i="1" dirty="0">
                <a:latin typeface="+mn-lt"/>
              </a:rPr>
              <a:t>f'</a:t>
            </a:r>
            <a:r>
              <a:rPr lang="en-US" dirty="0">
                <a:latin typeface="+mn-lt"/>
              </a:rPr>
              <a:t>(</a:t>
            </a:r>
            <a:r>
              <a:rPr lang="en-US" i="1" dirty="0">
                <a:latin typeface="+mn-lt"/>
              </a:rPr>
              <a:t>x</a:t>
            </a:r>
            <a:r>
              <a:rPr lang="en-US" dirty="0">
                <a:latin typeface="+mn-lt"/>
              </a:rPr>
              <a:t>) = 4</a:t>
            </a:r>
            <a:r>
              <a:rPr lang="en-US" i="1" dirty="0">
                <a:latin typeface="+mn-lt"/>
              </a:rPr>
              <a:t>x</a:t>
            </a:r>
            <a:r>
              <a:rPr lang="en-US" baseline="30000" dirty="0">
                <a:latin typeface="+mn-lt"/>
              </a:rPr>
              <a:t>3</a:t>
            </a:r>
            <a:r>
              <a:rPr lang="en-US" dirty="0">
                <a:latin typeface="+mn-lt"/>
              </a:rPr>
              <a:t>−9</a:t>
            </a:r>
            <a:r>
              <a:rPr lang="en-US" i="1" dirty="0">
                <a:latin typeface="+mn-lt"/>
              </a:rPr>
              <a:t>x</a:t>
            </a:r>
            <a:r>
              <a:rPr lang="en-US" baseline="30000" dirty="0">
                <a:latin typeface="+mn-lt"/>
              </a:rPr>
              <a:t>2</a:t>
            </a:r>
            <a:endParaRPr lang="en-US" dirty="0">
              <a:latin typeface="+mn-lt"/>
            </a:endParaRPr>
          </a:p>
        </p:txBody>
      </p:sp>
      <p:pic>
        <p:nvPicPr>
          <p:cNvPr id="11" name="Picture 10"/>
          <p:cNvPicPr>
            <a:picLocks noChangeAspect="1"/>
          </p:cNvPicPr>
          <p:nvPr/>
        </p:nvPicPr>
        <p:blipFill>
          <a:blip r:embed="rId4"/>
          <a:stretch>
            <a:fillRect/>
          </a:stretch>
        </p:blipFill>
        <p:spPr>
          <a:xfrm>
            <a:off x="978025" y="3590959"/>
            <a:ext cx="5408614" cy="3013623"/>
          </a:xfrm>
          <a:prstGeom prst="rect">
            <a:avLst/>
          </a:prstGeom>
        </p:spPr>
      </p:pic>
      <p:sp>
        <p:nvSpPr>
          <p:cNvPr id="3" name="Rounded Rectangle 2"/>
          <p:cNvSpPr/>
          <p:nvPr/>
        </p:nvSpPr>
        <p:spPr bwMode="auto">
          <a:xfrm>
            <a:off x="6127845" y="4775782"/>
            <a:ext cx="2711355" cy="1828800"/>
          </a:xfrm>
          <a:prstGeom prst="roundRect">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j-lt"/>
                <a:ea typeface="Marker Felt Thin" charset="0"/>
                <a:cs typeface="Marker Felt Thin" charset="0"/>
              </a:rPr>
              <a:t>Subtracting a fraction of the gradient moves you towards the minimum!</a:t>
            </a:r>
          </a:p>
        </p:txBody>
      </p:sp>
    </p:spTree>
    <p:extLst>
      <p:ext uri="{BB962C8B-B14F-4D97-AF65-F5344CB8AC3E}">
        <p14:creationId xmlns:p14="http://schemas.microsoft.com/office/powerpoint/2010/main" val="1479263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Gradient Descent Code</a:t>
            </a:r>
          </a:p>
        </p:txBody>
      </p:sp>
      <p:pic>
        <p:nvPicPr>
          <p:cNvPr id="9" name="Content Placeholder 8" descr="Screen Shot 2015-04-05 at 7.57.48 PM.png"/>
          <p:cNvPicPr>
            <a:picLocks noGrp="1" noChangeAspect="1"/>
          </p:cNvPicPr>
          <p:nvPr>
            <p:ph idx="1"/>
          </p:nvPr>
        </p:nvPicPr>
        <p:blipFill rotWithShape="1">
          <a:blip r:embed="rId3">
            <a:extLst>
              <a:ext uri="{28A0092B-C50C-407E-A947-70E740481C1C}">
                <a14:useLocalDpi xmlns:a14="http://schemas.microsoft.com/office/drawing/2010/main"/>
              </a:ext>
            </a:extLst>
          </a:blip>
          <a:srcRect l="-366"/>
          <a:stretch/>
        </p:blipFill>
        <p:spPr>
          <a:xfrm>
            <a:off x="1665110" y="3308408"/>
            <a:ext cx="6392595" cy="1034992"/>
          </a:xfrm>
        </p:spPr>
      </p:pic>
      <p:pic>
        <p:nvPicPr>
          <p:cNvPr id="10" name="Picture 9" descr="TP_tmp.png"/>
          <p:cNvPicPr>
            <a:picLocks noChangeAspect="1"/>
          </p:cNvPicPr>
          <p:nvPr>
            <p:custDataLst>
              <p:tags r:id="rId1"/>
            </p:custDataLst>
          </p:nvPr>
        </p:nvPicPr>
        <p:blipFill>
          <a:blip r:embed="rId4">
            <a:extLst>
              <a:ext uri="{28A0092B-C50C-407E-A947-70E740481C1C}">
                <a14:useLocalDpi xmlns:a14="http://schemas.microsoft.com/office/drawing/2010/main"/>
              </a:ext>
            </a:extLst>
          </a:blip>
          <a:stretch>
            <a:fillRect/>
          </a:stretch>
        </p:blipFill>
        <p:spPr bwMode="auto">
          <a:xfrm>
            <a:off x="1846750" y="2047213"/>
            <a:ext cx="5741902" cy="69598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00013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latin typeface="Calibri" charset="0"/>
                <a:ea typeface="宋体" charset="0"/>
                <a:cs typeface="宋体" charset="0"/>
              </a:rPr>
              <a:t>How can we more robustly match a user’s search intent?</a:t>
            </a:r>
          </a:p>
        </p:txBody>
      </p:sp>
      <p:sp>
        <p:nvSpPr>
          <p:cNvPr id="52227" name="Rectangle 3"/>
          <p:cNvSpPr>
            <a:spLocks noGrp="1" noChangeArrowheads="1"/>
          </p:cNvSpPr>
          <p:nvPr>
            <p:ph idx="1"/>
          </p:nvPr>
        </p:nvSpPr>
        <p:spPr/>
        <p:txBody>
          <a:bodyPr/>
          <a:lstStyle/>
          <a:p>
            <a:pPr marL="0" indent="0" eaLnBrk="1" hangingPunct="1">
              <a:buNone/>
            </a:pPr>
            <a:r>
              <a:rPr lang="en-US" altLang="zh-CN" sz="2400" b="1" dirty="0">
                <a:latin typeface="Calibri" charset="0"/>
                <a:ea typeface="宋体" charset="0"/>
                <a:cs typeface="宋体" charset="0"/>
              </a:rPr>
              <a:t>Query expansion:</a:t>
            </a:r>
          </a:p>
          <a:p>
            <a:pPr eaLnBrk="1" hangingPunct="1"/>
            <a:r>
              <a:rPr lang="en-US" altLang="zh-CN" sz="2400" b="1" dirty="0">
                <a:solidFill>
                  <a:schemeClr val="accent5"/>
                </a:solidFill>
                <a:latin typeface="Calibri" charset="0"/>
                <a:ea typeface="宋体" charset="0"/>
                <a:cs typeface="宋体" charset="0"/>
              </a:rPr>
              <a:t>Relevance feedback </a:t>
            </a:r>
            <a:r>
              <a:rPr lang="en-US" altLang="zh-CN" sz="2400" dirty="0">
                <a:latin typeface="Calibri" charset="0"/>
                <a:ea typeface="宋体" charset="0"/>
                <a:cs typeface="宋体" charset="0"/>
              </a:rPr>
              <a:t>could allow us to capture this if we get near enough to matching documents with these words</a:t>
            </a:r>
          </a:p>
          <a:p>
            <a:pPr eaLnBrk="1" hangingPunct="1"/>
            <a:r>
              <a:rPr lang="en-US" altLang="zh-CN" sz="2400" dirty="0">
                <a:latin typeface="Calibri" charset="0"/>
                <a:ea typeface="宋体" charset="0"/>
                <a:cs typeface="宋体" charset="0"/>
              </a:rPr>
              <a:t>We can also use information on </a:t>
            </a:r>
            <a:r>
              <a:rPr lang="en-US" altLang="zh-CN" sz="2400" b="1" dirty="0">
                <a:solidFill>
                  <a:schemeClr val="accent5"/>
                </a:solidFill>
                <a:latin typeface="Calibri" charset="0"/>
                <a:ea typeface="宋体" charset="0"/>
                <a:cs typeface="宋体" charset="0"/>
              </a:rPr>
              <a:t>word similarities</a:t>
            </a:r>
            <a:r>
              <a:rPr lang="en-US" altLang="zh-CN" sz="2400" dirty="0">
                <a:latin typeface="Calibri" charset="0"/>
                <a:ea typeface="宋体" charset="0"/>
                <a:cs typeface="宋体" charset="0"/>
              </a:rPr>
              <a:t>:</a:t>
            </a:r>
          </a:p>
          <a:p>
            <a:pPr lvl="1" eaLnBrk="1" hangingPunct="1"/>
            <a:r>
              <a:rPr lang="en-US" altLang="zh-CN" dirty="0">
                <a:latin typeface="Calibri" charset="0"/>
                <a:ea typeface="宋体" charset="0"/>
                <a:cs typeface="宋体" charset="0"/>
              </a:rPr>
              <a:t>A manual </a:t>
            </a:r>
            <a:r>
              <a:rPr lang="en-US" altLang="zh-CN" b="1" dirty="0">
                <a:solidFill>
                  <a:schemeClr val="accent5"/>
                </a:solidFill>
                <a:latin typeface="Calibri" charset="0"/>
                <a:ea typeface="宋体" charset="0"/>
                <a:cs typeface="宋体" charset="0"/>
              </a:rPr>
              <a:t>thesaurus</a:t>
            </a:r>
            <a:r>
              <a:rPr lang="en-US" altLang="zh-CN" dirty="0">
                <a:latin typeface="Calibri" charset="0"/>
                <a:ea typeface="宋体" charset="0"/>
                <a:cs typeface="宋体" charset="0"/>
              </a:rPr>
              <a:t> of synonyms for query expansion</a:t>
            </a:r>
          </a:p>
          <a:p>
            <a:pPr lvl="1" eaLnBrk="1" hangingPunct="1"/>
            <a:r>
              <a:rPr lang="en-US" altLang="zh-CN" dirty="0">
                <a:latin typeface="Calibri" charset="0"/>
                <a:ea typeface="宋体" charset="0"/>
                <a:cs typeface="宋体" charset="0"/>
              </a:rPr>
              <a:t>A </a:t>
            </a:r>
            <a:r>
              <a:rPr lang="en-US" altLang="zh-CN" b="1" dirty="0">
                <a:solidFill>
                  <a:schemeClr val="accent5"/>
                </a:solidFill>
                <a:latin typeface="Calibri" charset="0"/>
                <a:ea typeface="宋体" charset="0"/>
                <a:cs typeface="宋体" charset="0"/>
              </a:rPr>
              <a:t>measure of word similarity</a:t>
            </a:r>
          </a:p>
          <a:p>
            <a:pPr lvl="2" eaLnBrk="1" hangingPunct="1"/>
            <a:r>
              <a:rPr lang="en-US" altLang="zh-CN" dirty="0">
                <a:latin typeface="Calibri" charset="0"/>
                <a:ea typeface="宋体" charset="0"/>
                <a:cs typeface="宋体" charset="0"/>
              </a:rPr>
              <a:t>Calculated from a big document collection</a:t>
            </a:r>
          </a:p>
          <a:p>
            <a:pPr lvl="2" eaLnBrk="1" hangingPunct="1"/>
            <a:r>
              <a:rPr lang="en-US" altLang="zh-CN" dirty="0">
                <a:latin typeface="Calibri" charset="0"/>
                <a:ea typeface="宋体" charset="0"/>
                <a:cs typeface="宋体" charset="0"/>
              </a:rPr>
              <a:t>Calculated by query log mining (common on the web)</a:t>
            </a:r>
          </a:p>
          <a:p>
            <a:pPr marL="0" indent="0" eaLnBrk="1" hangingPunct="1">
              <a:buNone/>
            </a:pPr>
            <a:r>
              <a:rPr lang="en-US" altLang="zh-CN" sz="2400" b="1" dirty="0">
                <a:latin typeface="Calibri" charset="0"/>
                <a:ea typeface="宋体" charset="0"/>
                <a:cs typeface="宋体" charset="0"/>
              </a:rPr>
              <a:t>Document expansion:</a:t>
            </a:r>
            <a:endParaRPr lang="en-US" altLang="zh-CN" sz="2400" dirty="0">
              <a:latin typeface="Calibri" charset="0"/>
              <a:ea typeface="宋体" charset="0"/>
              <a:cs typeface="宋体" charset="0"/>
            </a:endParaRPr>
          </a:p>
          <a:p>
            <a:pPr eaLnBrk="1" hangingPunct="1"/>
            <a:r>
              <a:rPr lang="en-US" altLang="zh-CN" sz="2400" dirty="0">
                <a:latin typeface="Calibri" charset="0"/>
                <a:ea typeface="宋体" charset="0"/>
                <a:cs typeface="宋体" charset="0"/>
              </a:rPr>
              <a:t>Use of </a:t>
            </a:r>
            <a:r>
              <a:rPr lang="en-US" altLang="zh-CN" sz="2400" b="1" dirty="0">
                <a:solidFill>
                  <a:schemeClr val="accent5"/>
                </a:solidFill>
                <a:latin typeface="Calibri" charset="0"/>
                <a:ea typeface="宋体" charset="0"/>
                <a:cs typeface="宋体" charset="0"/>
              </a:rPr>
              <a:t>anchor text </a:t>
            </a:r>
            <a:r>
              <a:rPr lang="en-US" altLang="zh-CN" sz="2400" dirty="0">
                <a:latin typeface="Calibri" charset="0"/>
                <a:ea typeface="宋体" charset="0"/>
                <a:cs typeface="宋体" charset="0"/>
              </a:rPr>
              <a:t>may solve this by providing human authored synonyms, but not for new or less popular web pages, or non-hyperlinked collections</a:t>
            </a:r>
          </a:p>
        </p:txBody>
      </p:sp>
      <p:sp>
        <p:nvSpPr>
          <p:cNvPr id="52228" name="TextBox 4"/>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9.2.2</a:t>
            </a:r>
          </a:p>
        </p:txBody>
      </p:sp>
    </p:spTree>
    <p:extLst>
      <p:ext uri="{BB962C8B-B14F-4D97-AF65-F5344CB8AC3E}">
        <p14:creationId xmlns:p14="http://schemas.microsoft.com/office/powerpoint/2010/main" val="262504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2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2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2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2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sz="2400" dirty="0"/>
              <a:t>But Corpus may have 40B tokens and windows</a:t>
            </a:r>
          </a:p>
          <a:p>
            <a:r>
              <a:rPr lang="en-US" sz="2400" dirty="0"/>
              <a:t>You would wait a very long time before making a single update!</a:t>
            </a:r>
          </a:p>
          <a:p>
            <a:r>
              <a:rPr lang="en-US" sz="2400" b="1" dirty="0">
                <a:solidFill>
                  <a:schemeClr val="accent3"/>
                </a:solidFill>
              </a:rPr>
              <a:t>Very</a:t>
            </a:r>
            <a:r>
              <a:rPr lang="en-US" sz="2400" dirty="0"/>
              <a:t> bad idea for pretty much all neural nets!</a:t>
            </a:r>
          </a:p>
          <a:p>
            <a:r>
              <a:rPr lang="en-US" sz="2400" dirty="0"/>
              <a:t>Instead: We update parameters after each window </a:t>
            </a:r>
            <a:r>
              <a:rPr lang="en-US" sz="2400" i="1" dirty="0"/>
              <a:t>t</a:t>
            </a:r>
            <a:r>
              <a:rPr lang="en-US" sz="2400" dirty="0"/>
              <a:t> </a:t>
            </a:r>
            <a:br>
              <a:rPr lang="en-US" sz="2400" dirty="0"/>
            </a:br>
            <a:r>
              <a:rPr lang="en-US" sz="2400" dirty="0">
                <a:sym typeface="Wingdings"/>
              </a:rPr>
              <a:t> Stochastic gradient descent (SGD)</a:t>
            </a:r>
            <a:endParaRPr lang="en-US" sz="2400" dirty="0"/>
          </a:p>
        </p:txBody>
      </p:sp>
      <p:pic>
        <p:nvPicPr>
          <p:cNvPr id="14" name="Picture 13" descr="Screen Shot 2015-04-05 at 8.38.47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2411" y="5029200"/>
            <a:ext cx="8572500" cy="1524000"/>
          </a:xfrm>
          <a:prstGeom prst="rect">
            <a:avLst/>
          </a:prstGeom>
        </p:spPr>
      </p:pic>
      <p:pic>
        <p:nvPicPr>
          <p:cNvPr id="16" name="Picture 15" descr="TP_tmp.png"/>
          <p:cNvPicPr>
            <a:picLocks noChangeAspect="1"/>
          </p:cNvPicPr>
          <p:nvPr>
            <p:custDataLst>
              <p:tags r:id="rId1"/>
            </p:custDataLst>
          </p:nvPr>
        </p:nvPicPr>
        <p:blipFill>
          <a:blip r:embed="rId5">
            <a:extLst>
              <a:ext uri="{28A0092B-C50C-407E-A947-70E740481C1C}">
                <a14:useLocalDpi xmlns:a14="http://schemas.microsoft.com/office/drawing/2010/main"/>
              </a:ext>
            </a:extLst>
          </a:blip>
          <a:stretch>
            <a:fillRect/>
          </a:stretch>
        </p:blipFill>
        <p:spPr bwMode="auto">
          <a:xfrm>
            <a:off x="1905000" y="4191000"/>
            <a:ext cx="4533894"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670171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Working out how to optimize a neural network is really all the chain rule!</a:t>
            </a:r>
          </a:p>
        </p:txBody>
      </p:sp>
      <p:sp>
        <p:nvSpPr>
          <p:cNvPr id="14" name="Content Placeholder 5">
            <a:extLst>
              <a:ext uri="{FF2B5EF4-FFF2-40B4-BE49-F238E27FC236}">
                <a16:creationId xmlns:a16="http://schemas.microsoft.com/office/drawing/2014/main" id="{B9E3FEB2-3447-0145-9514-0151F1C86E75}"/>
              </a:ext>
            </a:extLst>
          </p:cNvPr>
          <p:cNvSpPr txBox="1">
            <a:spLocks/>
          </p:cNvSpPr>
          <p:nvPr/>
        </p:nvSpPr>
        <p:spPr bwMode="auto">
          <a:xfrm>
            <a:off x="304800" y="1600200"/>
            <a:ext cx="8534400" cy="464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1800"/>
              </a:spcBef>
              <a:spcAft>
                <a:spcPct val="0"/>
              </a:spcAft>
              <a:buClr>
                <a:srgbClr val="437085"/>
              </a:buClr>
              <a:buFont typeface="Wingdings" charset="0"/>
              <a:buNone/>
              <a:defRPr sz="2800" kern="1200">
                <a:solidFill>
                  <a:schemeClr val="tx1"/>
                </a:solidFill>
                <a:latin typeface="+mn-lt"/>
                <a:ea typeface="ＭＳ Ｐゴシック" charset="-128"/>
                <a:cs typeface="ＭＳ Ｐゴシック" charset="-128"/>
              </a:defRPr>
            </a:lvl1pPr>
            <a:lvl2pPr marL="457200" indent="0" algn="l" defTabSz="457200" rtl="0" eaLnBrk="0" fontAlgn="base" hangingPunct="0">
              <a:spcBef>
                <a:spcPts val="1500"/>
              </a:spcBef>
              <a:spcAft>
                <a:spcPct val="0"/>
              </a:spcAft>
              <a:buClr>
                <a:srgbClr val="357E69"/>
              </a:buClr>
              <a:buFont typeface="Wingdings" charset="0"/>
              <a:buNone/>
              <a:defRPr sz="2400" kern="1200">
                <a:solidFill>
                  <a:schemeClr val="tx1"/>
                </a:solidFill>
                <a:latin typeface="+mn-lt"/>
                <a:ea typeface="ＭＳ Ｐゴシック" charset="-128"/>
                <a:cs typeface="+mn-cs"/>
              </a:defRPr>
            </a:lvl2pPr>
            <a:lvl3pPr marL="800100" indent="0" algn="l" defTabSz="457200" rtl="0" eaLnBrk="0" fontAlgn="base" hangingPunct="0">
              <a:spcBef>
                <a:spcPts val="1200"/>
              </a:spcBef>
              <a:spcAft>
                <a:spcPct val="0"/>
              </a:spcAft>
              <a:buClr>
                <a:srgbClr val="918BA3"/>
              </a:buClr>
              <a:buFont typeface="Wingdings" charset="0"/>
              <a:buNone/>
              <a:defRPr sz="2400" kern="1200">
                <a:solidFill>
                  <a:schemeClr val="tx1"/>
                </a:solidFill>
                <a:latin typeface="+mn-lt"/>
                <a:ea typeface="ＭＳ Ｐゴシック" charset="-128"/>
                <a:cs typeface="+mn-cs"/>
              </a:defRPr>
            </a:lvl3pPr>
            <a:lvl4pPr marL="1143000" indent="0" algn="l" defTabSz="457200" rtl="0" eaLnBrk="0" fontAlgn="base" hangingPunct="0">
              <a:spcBef>
                <a:spcPts val="900"/>
              </a:spcBef>
              <a:spcAft>
                <a:spcPct val="0"/>
              </a:spcAft>
              <a:buClr>
                <a:srgbClr val="2F6E7E"/>
              </a:buClr>
              <a:buFont typeface="Wingdings" charset="0"/>
              <a:buNone/>
              <a:defRPr sz="2000" kern="1200">
                <a:solidFill>
                  <a:schemeClr val="tx1"/>
                </a:solidFill>
                <a:latin typeface="+mn-lt"/>
                <a:ea typeface="ＭＳ Ｐゴシック" charset="-128"/>
                <a:cs typeface="+mn-cs"/>
              </a:defRPr>
            </a:lvl4pPr>
            <a:lvl5pPr marL="1485900" indent="0" algn="l" defTabSz="457200" rtl="0" eaLnBrk="0" fontAlgn="base" hangingPunct="0">
              <a:spcBef>
                <a:spcPts val="600"/>
              </a:spcBef>
              <a:spcAft>
                <a:spcPct val="0"/>
              </a:spcAft>
              <a:buClr>
                <a:srgbClr val="233337"/>
              </a:buClr>
              <a:buFont typeface="Wingdings" charset="0"/>
              <a:buNone/>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Chain rule! If </a:t>
            </a:r>
            <a:r>
              <a:rPr lang="en-US" i="1" dirty="0"/>
              <a:t>y</a:t>
            </a:r>
            <a:r>
              <a:rPr lang="en-US" dirty="0"/>
              <a:t> = </a:t>
            </a:r>
            <a:r>
              <a:rPr lang="en-US" i="1" dirty="0"/>
              <a:t>f</a:t>
            </a:r>
            <a:r>
              <a:rPr lang="en-US" dirty="0"/>
              <a:t>(</a:t>
            </a:r>
            <a:r>
              <a:rPr lang="en-US" i="1" dirty="0"/>
              <a:t>u</a:t>
            </a:r>
            <a:r>
              <a:rPr lang="en-US" dirty="0"/>
              <a:t>) and </a:t>
            </a:r>
            <a:r>
              <a:rPr lang="en-US" i="1" dirty="0"/>
              <a:t>u</a:t>
            </a:r>
            <a:r>
              <a:rPr lang="en-US" dirty="0"/>
              <a:t> = </a:t>
            </a:r>
            <a:r>
              <a:rPr lang="en-US" i="1" dirty="0"/>
              <a:t>g</a:t>
            </a:r>
            <a:r>
              <a:rPr lang="en-US" dirty="0"/>
              <a:t>(</a:t>
            </a:r>
            <a:r>
              <a:rPr lang="en-US" i="1" dirty="0"/>
              <a:t>x</a:t>
            </a:r>
            <a:r>
              <a:rPr lang="en-US" dirty="0"/>
              <a:t>), i.e. </a:t>
            </a:r>
            <a:r>
              <a:rPr lang="en-US" i="1" dirty="0"/>
              <a:t>y </a:t>
            </a:r>
            <a:r>
              <a:rPr lang="en-US" dirty="0"/>
              <a:t>= </a:t>
            </a:r>
            <a:r>
              <a:rPr lang="en-US" i="1" dirty="0"/>
              <a:t>f</a:t>
            </a:r>
            <a:r>
              <a:rPr lang="en-US" dirty="0"/>
              <a:t>(</a:t>
            </a:r>
            <a:r>
              <a:rPr lang="en-US" i="1" dirty="0"/>
              <a:t>g</a:t>
            </a:r>
            <a:r>
              <a:rPr lang="en-US" dirty="0"/>
              <a:t>(x)), then:</a:t>
            </a:r>
          </a:p>
          <a:p>
            <a:pPr marL="457200" indent="-457200">
              <a:buFont typeface="Arial"/>
              <a:buChar char="•"/>
            </a:pPr>
            <a:endParaRPr lang="en-US" dirty="0"/>
          </a:p>
          <a:p>
            <a:pPr marL="457200" indent="-457200">
              <a:buFont typeface="Arial"/>
              <a:buChar char="•"/>
            </a:pPr>
            <a:endParaRPr lang="en-US" dirty="0"/>
          </a:p>
          <a:p>
            <a:r>
              <a:rPr lang="en-US" dirty="0"/>
              <a:t>Simple example: </a:t>
            </a:r>
          </a:p>
          <a:p>
            <a:pPr marL="457200" indent="-457200">
              <a:buFont typeface="Arial"/>
              <a:buChar char="•"/>
            </a:pPr>
            <a:endParaRPr lang="en-US" dirty="0"/>
          </a:p>
          <a:p>
            <a:pPr marL="457200" indent="-457200">
              <a:buFont typeface="Arial"/>
              <a:buChar char="•"/>
            </a:pPr>
            <a:endParaRPr lang="en-US" dirty="0"/>
          </a:p>
        </p:txBody>
      </p:sp>
      <p:pic>
        <p:nvPicPr>
          <p:cNvPr id="16" name="Picture 15" descr="TP_tmp.png">
            <a:extLst>
              <a:ext uri="{FF2B5EF4-FFF2-40B4-BE49-F238E27FC236}">
                <a16:creationId xmlns:a16="http://schemas.microsoft.com/office/drawing/2014/main" id="{2AB8DB53-4A78-7744-B224-6050570B223F}"/>
              </a:ext>
            </a:extLst>
          </p:cNvPr>
          <p:cNvPicPr>
            <a:picLocks noChangeAspect="1"/>
          </p:cNvPicPr>
          <p:nvPr>
            <p:custDataLst>
              <p:tags r:id="rId1"/>
            </p:custDataLst>
          </p:nvPr>
        </p:nvPicPr>
        <p:blipFill>
          <a:blip r:embed="rId9">
            <a:extLst>
              <a:ext uri="{28A0092B-C50C-407E-A947-70E740481C1C}">
                <a14:useLocalDpi xmlns:a14="http://schemas.microsoft.com/office/drawing/2010/main"/>
              </a:ext>
            </a:extLst>
          </a:blip>
          <a:stretch>
            <a:fillRect/>
          </a:stretch>
        </p:blipFill>
        <p:spPr bwMode="auto">
          <a:xfrm>
            <a:off x="1923410" y="2121648"/>
            <a:ext cx="5443502" cy="80844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7" name="Picture 16" descr="TP_tmp.png">
            <a:extLst>
              <a:ext uri="{FF2B5EF4-FFF2-40B4-BE49-F238E27FC236}">
                <a16:creationId xmlns:a16="http://schemas.microsoft.com/office/drawing/2014/main" id="{FAB074CD-5504-0446-A390-6C9B33A25B24}"/>
              </a:ext>
            </a:extLst>
          </p:cNvPr>
          <p:cNvPicPr>
            <a:picLocks noChangeAspect="1"/>
          </p:cNvPicPr>
          <p:nvPr>
            <p:custDataLst>
              <p:tags r:id="rId2"/>
            </p:custDataLst>
          </p:nvPr>
        </p:nvPicPr>
        <p:blipFill>
          <a:blip r:embed="rId10">
            <a:extLst>
              <a:ext uri="{28A0092B-C50C-407E-A947-70E740481C1C}">
                <a14:useLocalDpi xmlns:a14="http://schemas.microsoft.com/office/drawing/2010/main"/>
              </a:ext>
            </a:extLst>
          </a:blip>
          <a:stretch>
            <a:fillRect/>
          </a:stretch>
        </p:blipFill>
        <p:spPr bwMode="auto">
          <a:xfrm>
            <a:off x="3594480" y="3336868"/>
            <a:ext cx="3025320" cy="679154"/>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P_tmp.png">
            <a:extLst>
              <a:ext uri="{FF2B5EF4-FFF2-40B4-BE49-F238E27FC236}">
                <a16:creationId xmlns:a16="http://schemas.microsoft.com/office/drawing/2014/main" id="{CA0BC21D-ECEC-1D46-A556-FA4632380D4B}"/>
              </a:ext>
            </a:extLst>
          </p:cNvPr>
          <p:cNvPicPr>
            <a:picLocks noChangeAspect="1"/>
          </p:cNvPicPr>
          <p:nvPr>
            <p:custDataLst>
              <p:tags r:id="rId3"/>
            </p:custDataLst>
          </p:nvPr>
        </p:nvPicPr>
        <p:blipFill>
          <a:blip r:embed="rId11">
            <a:extLst>
              <a:ext uri="{28A0092B-C50C-407E-A947-70E740481C1C}">
                <a14:useLocalDpi xmlns:a14="http://schemas.microsoft.com/office/drawing/2010/main"/>
              </a:ext>
            </a:extLst>
          </a:blip>
          <a:stretch>
            <a:fillRect/>
          </a:stretch>
        </p:blipFill>
        <p:spPr bwMode="auto">
          <a:xfrm>
            <a:off x="1811940" y="4285846"/>
            <a:ext cx="1857567" cy="33269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descr="TP_tmp.png">
            <a:extLst>
              <a:ext uri="{FF2B5EF4-FFF2-40B4-BE49-F238E27FC236}">
                <a16:creationId xmlns:a16="http://schemas.microsoft.com/office/drawing/2014/main" id="{2183D9B5-42A3-494E-ACCE-FF92802FF79F}"/>
              </a:ext>
            </a:extLst>
          </p:cNvPr>
          <p:cNvPicPr>
            <a:picLocks noChangeAspect="1"/>
          </p:cNvPicPr>
          <p:nvPr>
            <p:custDataLst>
              <p:tags r:id="rId4"/>
            </p:custDataLst>
          </p:nvPr>
        </p:nvPicPr>
        <p:blipFill>
          <a:blip r:embed="rId12">
            <a:extLst>
              <a:ext uri="{28A0092B-C50C-407E-A947-70E740481C1C}">
                <a14:useLocalDpi xmlns:a14="http://schemas.microsoft.com/office/drawing/2010/main"/>
              </a:ext>
            </a:extLst>
          </a:blip>
          <a:stretch>
            <a:fillRect/>
          </a:stretch>
        </p:blipFill>
        <p:spPr bwMode="auto">
          <a:xfrm>
            <a:off x="5176646" y="4316562"/>
            <a:ext cx="2190266" cy="33269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2" name="Picture 21" descr="TP_tmp.png">
            <a:extLst>
              <a:ext uri="{FF2B5EF4-FFF2-40B4-BE49-F238E27FC236}">
                <a16:creationId xmlns:a16="http://schemas.microsoft.com/office/drawing/2014/main" id="{F1C2C8D8-814A-0643-BE12-680855557EBB}"/>
              </a:ext>
            </a:extLst>
          </p:cNvPr>
          <p:cNvPicPr>
            <a:picLocks noChangeAspect="1"/>
          </p:cNvPicPr>
          <p:nvPr>
            <p:custDataLst>
              <p:tags r:id="rId5"/>
            </p:custDataLst>
          </p:nvPr>
        </p:nvPicPr>
        <p:blipFill>
          <a:blip r:embed="rId13">
            <a:extLst>
              <a:ext uri="{28A0092B-C50C-407E-A947-70E740481C1C}">
                <a14:useLocalDpi xmlns:a14="http://schemas.microsoft.com/office/drawing/2010/main"/>
              </a:ext>
            </a:extLst>
          </a:blip>
          <a:stretch>
            <a:fillRect/>
          </a:stretch>
        </p:blipFill>
        <p:spPr bwMode="auto">
          <a:xfrm>
            <a:off x="2052636" y="4749183"/>
            <a:ext cx="1275345" cy="609948"/>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P_tmp.png">
            <a:extLst>
              <a:ext uri="{FF2B5EF4-FFF2-40B4-BE49-F238E27FC236}">
                <a16:creationId xmlns:a16="http://schemas.microsoft.com/office/drawing/2014/main" id="{5D71B02C-70D2-0F49-A922-4C6426662925}"/>
              </a:ext>
            </a:extLst>
          </p:cNvPr>
          <p:cNvPicPr>
            <a:picLocks noChangeAspect="1"/>
          </p:cNvPicPr>
          <p:nvPr>
            <p:custDataLst>
              <p:tags r:id="rId6"/>
            </p:custDataLst>
          </p:nvPr>
        </p:nvPicPr>
        <p:blipFill>
          <a:blip r:embed="rId14">
            <a:extLst>
              <a:ext uri="{28A0092B-C50C-407E-A947-70E740481C1C}">
                <a14:useLocalDpi xmlns:a14="http://schemas.microsoft.com/office/drawing/2010/main"/>
              </a:ext>
            </a:extLst>
          </a:blip>
          <a:stretch>
            <a:fillRect/>
          </a:stretch>
        </p:blipFill>
        <p:spPr bwMode="auto">
          <a:xfrm>
            <a:off x="5875251" y="4749184"/>
            <a:ext cx="1136720" cy="60994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3B6AEFD-7734-CB40-9E98-D2D34971AFD6}"/>
                  </a:ext>
                </a:extLst>
              </p:cNvPr>
              <p:cNvSpPr txBox="1"/>
              <p:nvPr/>
            </p:nvSpPr>
            <p:spPr>
              <a:xfrm>
                <a:off x="2886379" y="5628955"/>
                <a:ext cx="3212931" cy="7936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𝑑𝑦</m:t>
                          </m:r>
                        </m:num>
                        <m:den>
                          <m:r>
                            <a:rPr lang="en-US" sz="2400" i="1" smtClean="0">
                              <a:latin typeface="Cambria Math" panose="02040503050406030204" pitchFamily="18" charset="0"/>
                            </a:rPr>
                            <m:t>𝑑𝑥</m:t>
                          </m:r>
                        </m:den>
                      </m:f>
                      <m:r>
                        <a:rPr lang="en-US" sz="2400" b="0" i="1" smtClean="0">
                          <a:latin typeface="Cambria Math" panose="02040503050406030204" pitchFamily="18" charset="0"/>
                        </a:rPr>
                        <m:t>=20</m:t>
                      </m:r>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3</m:t>
                              </m:r>
                            </m:sup>
                          </m:sSup>
                          <m:r>
                            <a:rPr lang="en-US" sz="2400" i="1">
                              <a:latin typeface="Cambria Math" panose="02040503050406030204" pitchFamily="18" charset="0"/>
                            </a:rPr>
                            <m:t>+7)</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.3</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p:txBody>
          </p:sp>
        </mc:Choice>
        <mc:Fallback>
          <p:sp>
            <p:nvSpPr>
              <p:cNvPr id="25" name="TextBox 24">
                <a:extLst>
                  <a:ext uri="{FF2B5EF4-FFF2-40B4-BE49-F238E27FC236}">
                    <a16:creationId xmlns:a16="http://schemas.microsoft.com/office/drawing/2014/main" id="{F3B6AEFD-7734-CB40-9E98-D2D34971AFD6}"/>
                  </a:ext>
                </a:extLst>
              </p:cNvPr>
              <p:cNvSpPr txBox="1">
                <a:spLocks noRot="1" noChangeAspect="1" noMove="1" noResize="1" noEditPoints="1" noAdjustHandles="1" noChangeArrowheads="1" noChangeShapeType="1" noTextEdit="1"/>
              </p:cNvSpPr>
              <p:nvPr/>
            </p:nvSpPr>
            <p:spPr>
              <a:xfrm>
                <a:off x="2886379" y="5628955"/>
                <a:ext cx="3212931" cy="793615"/>
              </a:xfrm>
              <a:prstGeom prst="rect">
                <a:avLst/>
              </a:prstGeom>
              <a:blipFill>
                <a:blip r:embed="rId15"/>
                <a:stretch>
                  <a:fillRect b="-4688"/>
                </a:stretch>
              </a:blipFill>
            </p:spPr>
            <p:txBody>
              <a:bodyPr/>
              <a:lstStyle/>
              <a:p>
                <a:r>
                  <a:rPr lang="en-US">
                    <a:noFill/>
                  </a:rPr>
                  <a:t> </a:t>
                </a:r>
              </a:p>
            </p:txBody>
          </p:sp>
        </mc:Fallback>
      </mc:AlternateContent>
    </p:spTree>
    <p:extLst>
      <p:ext uri="{BB962C8B-B14F-4D97-AF65-F5344CB8AC3E}">
        <p14:creationId xmlns:p14="http://schemas.microsoft.com/office/powerpoint/2010/main" val="128280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 y="-15240"/>
            <a:ext cx="9164320" cy="6873240"/>
          </a:xfrm>
          <a:prstGeom prst="rect">
            <a:avLst/>
          </a:prstGeom>
        </p:spPr>
      </p:pic>
    </p:spTree>
    <p:extLst>
      <p:ext uri="{BB962C8B-B14F-4D97-AF65-F5344CB8AC3E}">
        <p14:creationId xmlns:p14="http://schemas.microsoft.com/office/powerpoint/2010/main" val="799571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15240"/>
            <a:ext cx="9164320" cy="6873240"/>
          </a:xfrm>
          <a:prstGeom prst="rect">
            <a:avLst/>
          </a:prstGeom>
        </p:spPr>
      </p:pic>
    </p:spTree>
    <p:extLst>
      <p:ext uri="{BB962C8B-B14F-4D97-AF65-F5344CB8AC3E}">
        <p14:creationId xmlns:p14="http://schemas.microsoft.com/office/powerpoint/2010/main" val="807370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15240"/>
            <a:ext cx="9164320" cy="6873240"/>
          </a:xfrm>
          <a:prstGeom prst="rect">
            <a:avLst/>
          </a:prstGeom>
        </p:spPr>
      </p:pic>
    </p:spTree>
    <p:extLst>
      <p:ext uri="{BB962C8B-B14F-4D97-AF65-F5344CB8AC3E}">
        <p14:creationId xmlns:p14="http://schemas.microsoft.com/office/powerpoint/2010/main" val="1672967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15240"/>
            <a:ext cx="9164320" cy="6873240"/>
          </a:xfrm>
          <a:prstGeom prst="rect">
            <a:avLst/>
          </a:prstGeom>
        </p:spPr>
      </p:pic>
    </p:spTree>
    <p:extLst>
      <p:ext uri="{BB962C8B-B14F-4D97-AF65-F5344CB8AC3E}">
        <p14:creationId xmlns:p14="http://schemas.microsoft.com/office/powerpoint/2010/main" val="556239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273800"/>
            <a:ext cx="1981200" cy="457200"/>
          </a:xfrm>
        </p:spPr>
        <p:txBody>
          <a:bodyPr/>
          <a:lstStyle/>
          <a:p>
            <a:fld id="{B228E5E2-1321-4548-96C8-615581C5A8C2}" type="slidenum">
              <a:rPr lang="en-US" smtClean="0"/>
              <a:pPr/>
              <a:t>36</a:t>
            </a:fld>
            <a:endParaRPr lang="en-US"/>
          </a:p>
        </p:txBody>
      </p:sp>
      <p:pic>
        <p:nvPicPr>
          <p:cNvPr id="3" name="Picture 2"/>
          <p:cNvPicPr>
            <a:picLocks noChangeAspect="1"/>
          </p:cNvPicPr>
          <p:nvPr/>
        </p:nvPicPr>
        <p:blipFill>
          <a:blip r:embed="rId3"/>
          <a:stretch>
            <a:fillRect/>
          </a:stretch>
        </p:blipFill>
        <p:spPr>
          <a:xfrm>
            <a:off x="0" y="304800"/>
            <a:ext cx="9144000" cy="6395357"/>
          </a:xfrm>
          <a:prstGeom prst="rect">
            <a:avLst/>
          </a:prstGeom>
        </p:spPr>
      </p:pic>
    </p:spTree>
    <p:extLst>
      <p:ext uri="{BB962C8B-B14F-4D97-AF65-F5344CB8AC3E}">
        <p14:creationId xmlns:p14="http://schemas.microsoft.com/office/powerpoint/2010/main" val="138317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Linear Relationships in word2vec</a:t>
            </a:r>
          </a:p>
        </p:txBody>
      </p:sp>
      <p:sp>
        <p:nvSpPr>
          <p:cNvPr id="3" name="Content Placeholder 2"/>
          <p:cNvSpPr>
            <a:spLocks noGrp="1"/>
          </p:cNvSpPr>
          <p:nvPr>
            <p:ph idx="1"/>
          </p:nvPr>
        </p:nvSpPr>
        <p:spPr/>
        <p:txBody>
          <a:bodyPr/>
          <a:lstStyle/>
          <a:p>
            <a:pPr marL="0" indent="0">
              <a:buNone/>
            </a:pPr>
            <a:r>
              <a:rPr lang="en-US" dirty="0"/>
              <a:t>These representations are </a:t>
            </a:r>
            <a:r>
              <a:rPr lang="en-US" i="1" dirty="0"/>
              <a:t>very good </a:t>
            </a:r>
            <a:r>
              <a:rPr lang="en-US" dirty="0"/>
              <a:t>at encoding </a:t>
            </a:r>
            <a:r>
              <a:rPr lang="en-US" dirty="0">
                <a:solidFill>
                  <a:srgbClr val="139CB7"/>
                </a:solidFill>
              </a:rPr>
              <a:t>similarity</a:t>
            </a:r>
            <a:r>
              <a:rPr lang="en-US" dirty="0"/>
              <a:t> and </a:t>
            </a:r>
            <a:r>
              <a:rPr lang="en-US" dirty="0">
                <a:solidFill>
                  <a:srgbClr val="139CB7"/>
                </a:solidFill>
              </a:rPr>
              <a:t>dimensions of similarity</a:t>
            </a:r>
            <a:r>
              <a:rPr lang="en-US" dirty="0"/>
              <a:t>!</a:t>
            </a:r>
          </a:p>
          <a:p>
            <a:r>
              <a:rPr lang="en-US" dirty="0"/>
              <a:t>Analogies testing dimensions of similarity can be solved quite well just by doing vector subtraction in the embedding space</a:t>
            </a:r>
          </a:p>
          <a:p>
            <a:pPr marL="457200" lvl="1" indent="0">
              <a:buNone/>
            </a:pPr>
            <a:r>
              <a:rPr lang="en-US" dirty="0"/>
              <a:t>Syntactically</a:t>
            </a:r>
          </a:p>
          <a:p>
            <a:pPr lvl="1"/>
            <a:r>
              <a:rPr lang="en-US" i="1" dirty="0"/>
              <a:t>x</a:t>
            </a:r>
            <a:r>
              <a:rPr lang="en-US" i="1" baseline="-25000" dirty="0"/>
              <a:t>apple</a:t>
            </a:r>
            <a:r>
              <a:rPr lang="en-US" i="1" dirty="0"/>
              <a:t> </a:t>
            </a:r>
            <a:r>
              <a:rPr lang="en-US" dirty="0"/>
              <a:t>− </a:t>
            </a:r>
            <a:r>
              <a:rPr lang="en-US" i="1" dirty="0" err="1"/>
              <a:t>x</a:t>
            </a:r>
            <a:r>
              <a:rPr lang="en-US" i="1" baseline="-25000" dirty="0" err="1"/>
              <a:t>apples</a:t>
            </a:r>
            <a:r>
              <a:rPr lang="en-US" i="1" dirty="0"/>
              <a:t> </a:t>
            </a:r>
            <a:r>
              <a:rPr lang="en-US" dirty="0"/>
              <a:t>≈ </a:t>
            </a:r>
            <a:r>
              <a:rPr lang="en-US" i="1" dirty="0" err="1"/>
              <a:t>x</a:t>
            </a:r>
            <a:r>
              <a:rPr lang="en-US" i="1" baseline="-25000" dirty="0" err="1"/>
              <a:t>car</a:t>
            </a:r>
            <a:r>
              <a:rPr lang="en-US" i="1" dirty="0"/>
              <a:t> </a:t>
            </a:r>
            <a:r>
              <a:rPr lang="en-US" dirty="0"/>
              <a:t>− </a:t>
            </a:r>
            <a:r>
              <a:rPr lang="en-US" i="1" dirty="0" err="1"/>
              <a:t>x</a:t>
            </a:r>
            <a:r>
              <a:rPr lang="en-US" i="1" baseline="-25000" dirty="0" err="1"/>
              <a:t>cars</a:t>
            </a:r>
            <a:r>
              <a:rPr lang="en-US" i="1" dirty="0"/>
              <a:t> </a:t>
            </a:r>
            <a:r>
              <a:rPr lang="en-US" dirty="0"/>
              <a:t>≈ </a:t>
            </a:r>
            <a:r>
              <a:rPr lang="en-US" i="1" dirty="0" err="1"/>
              <a:t>x</a:t>
            </a:r>
            <a:r>
              <a:rPr lang="en-US" i="1" baseline="-25000" dirty="0" err="1"/>
              <a:t>family</a:t>
            </a:r>
            <a:r>
              <a:rPr lang="en-US" i="1" dirty="0"/>
              <a:t> </a:t>
            </a:r>
            <a:r>
              <a:rPr lang="en-US" dirty="0"/>
              <a:t>− </a:t>
            </a:r>
            <a:r>
              <a:rPr lang="en-US" i="1" dirty="0" err="1"/>
              <a:t>x</a:t>
            </a:r>
            <a:r>
              <a:rPr lang="en-US" i="1" baseline="-25000" dirty="0" err="1"/>
              <a:t>families</a:t>
            </a:r>
            <a:r>
              <a:rPr lang="en-US" i="1" dirty="0"/>
              <a:t> </a:t>
            </a:r>
            <a:endParaRPr lang="en-US" dirty="0"/>
          </a:p>
          <a:p>
            <a:pPr lvl="1"/>
            <a:r>
              <a:rPr lang="en-US" dirty="0"/>
              <a:t>Similarly for verb and adjective morphological forms</a:t>
            </a:r>
          </a:p>
          <a:p>
            <a:pPr marL="457200" lvl="1" indent="0">
              <a:buNone/>
            </a:pPr>
            <a:r>
              <a:rPr lang="en-US" dirty="0"/>
              <a:t>Semantically (</a:t>
            </a:r>
            <a:r>
              <a:rPr lang="en-US" dirty="0" err="1"/>
              <a:t>Semeval</a:t>
            </a:r>
            <a:r>
              <a:rPr lang="en-US" dirty="0"/>
              <a:t> 2012 task 2)</a:t>
            </a:r>
          </a:p>
          <a:p>
            <a:pPr lvl="1"/>
            <a:r>
              <a:rPr lang="en-US" i="1" dirty="0"/>
              <a:t>x</a:t>
            </a:r>
            <a:r>
              <a:rPr lang="en-US" i="1" baseline="-25000" dirty="0"/>
              <a:t>shirt</a:t>
            </a:r>
            <a:r>
              <a:rPr lang="en-US" i="1" dirty="0"/>
              <a:t> </a:t>
            </a:r>
            <a:r>
              <a:rPr lang="en-US" dirty="0"/>
              <a:t>− </a:t>
            </a:r>
            <a:r>
              <a:rPr lang="en-US" i="1" dirty="0" err="1"/>
              <a:t>x</a:t>
            </a:r>
            <a:r>
              <a:rPr lang="en-US" i="1" baseline="-25000" dirty="0" err="1"/>
              <a:t>clothing</a:t>
            </a:r>
            <a:r>
              <a:rPr lang="en-US" i="1" dirty="0"/>
              <a:t> </a:t>
            </a:r>
            <a:r>
              <a:rPr lang="en-US" dirty="0"/>
              <a:t>≈ </a:t>
            </a:r>
            <a:r>
              <a:rPr lang="en-US" i="1" dirty="0" err="1"/>
              <a:t>x</a:t>
            </a:r>
            <a:r>
              <a:rPr lang="en-US" i="1" baseline="-25000" dirty="0" err="1"/>
              <a:t>chair</a:t>
            </a:r>
            <a:r>
              <a:rPr lang="en-US" i="1" dirty="0"/>
              <a:t> </a:t>
            </a:r>
            <a:r>
              <a:rPr lang="en-US" dirty="0"/>
              <a:t>− </a:t>
            </a:r>
            <a:r>
              <a:rPr lang="en-US" i="1" dirty="0" err="1"/>
              <a:t>x</a:t>
            </a:r>
            <a:r>
              <a:rPr lang="en-US" i="1" baseline="-25000" dirty="0" err="1"/>
              <a:t>furniture</a:t>
            </a:r>
            <a:r>
              <a:rPr lang="en-US" i="1" dirty="0"/>
              <a:t> </a:t>
            </a:r>
          </a:p>
          <a:p>
            <a:pPr lvl="1"/>
            <a:r>
              <a:rPr lang="en-US" i="1" dirty="0" err="1"/>
              <a:t>x</a:t>
            </a:r>
            <a:r>
              <a:rPr lang="en-US" i="1" baseline="-25000" dirty="0" err="1"/>
              <a:t>king</a:t>
            </a:r>
            <a:r>
              <a:rPr lang="en-US" i="1" dirty="0"/>
              <a:t> </a:t>
            </a:r>
            <a:r>
              <a:rPr lang="en-US" dirty="0"/>
              <a:t>− </a:t>
            </a:r>
            <a:r>
              <a:rPr lang="en-US" i="1" dirty="0" err="1"/>
              <a:t>x</a:t>
            </a:r>
            <a:r>
              <a:rPr lang="en-US" i="1" baseline="-25000" dirty="0" err="1"/>
              <a:t>man</a:t>
            </a:r>
            <a:r>
              <a:rPr lang="en-US" i="1" dirty="0"/>
              <a:t> </a:t>
            </a:r>
            <a:r>
              <a:rPr lang="en-US" dirty="0"/>
              <a:t>≈ </a:t>
            </a:r>
            <a:r>
              <a:rPr lang="en-US" i="1" dirty="0" err="1"/>
              <a:t>x</a:t>
            </a:r>
            <a:r>
              <a:rPr lang="en-US" i="1" baseline="-25000" dirty="0" err="1"/>
              <a:t>queen</a:t>
            </a:r>
            <a:r>
              <a:rPr lang="en-US" i="1" dirty="0"/>
              <a:t> </a:t>
            </a:r>
            <a:r>
              <a:rPr lang="en-US" dirty="0"/>
              <a:t>− </a:t>
            </a:r>
            <a:r>
              <a:rPr lang="en-US" i="1" dirty="0" err="1"/>
              <a:t>x</a:t>
            </a:r>
            <a:r>
              <a:rPr lang="en-US" i="1" baseline="-25000" dirty="0" err="1"/>
              <a:t>woman</a:t>
            </a:r>
            <a:r>
              <a:rPr lang="en-US" i="1" dirty="0"/>
              <a:t> </a:t>
            </a:r>
          </a:p>
          <a:p>
            <a:endParaRPr lang="en-US" dirty="0"/>
          </a:p>
        </p:txBody>
      </p:sp>
      <p:sp>
        <p:nvSpPr>
          <p:cNvPr id="4" name="Slide Number Placeholder 3"/>
          <p:cNvSpPr>
            <a:spLocks noGrp="1"/>
          </p:cNvSpPr>
          <p:nvPr>
            <p:ph type="sldNum" sz="quarter" idx="12"/>
          </p:nvPr>
        </p:nvSpPr>
        <p:spPr/>
        <p:txBody>
          <a:bodyPr/>
          <a:lstStyle/>
          <a:p>
            <a:fld id="{958C78D0-EACD-4646-A4C1-82BCC9602BE1}" type="slidenum">
              <a:rPr lang="en-US" smtClean="0"/>
              <a:pPr/>
              <a:t>37</a:t>
            </a:fld>
            <a:endParaRPr lang="en-US"/>
          </a:p>
        </p:txBody>
      </p:sp>
    </p:spTree>
    <p:extLst>
      <p:ext uri="{BB962C8B-B14F-4D97-AF65-F5344CB8AC3E}">
        <p14:creationId xmlns:p14="http://schemas.microsoft.com/office/powerpoint/2010/main" val="3657908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Line 1"/>
          <p:cNvSpPr>
            <a:spLocks noChangeShapeType="1"/>
          </p:cNvSpPr>
          <p:nvPr/>
        </p:nvSpPr>
        <p:spPr bwMode="auto">
          <a:xfrm flipV="1">
            <a:off x="5393532" y="5512847"/>
            <a:ext cx="1339453" cy="306958"/>
          </a:xfrm>
          <a:prstGeom prst="line">
            <a:avLst/>
          </a:prstGeom>
          <a:noFill/>
          <a:ln w="254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4" tIns="35714" rIns="35714" bIns="35714" anchor="ctr"/>
          <a:lstStyle/>
          <a:p>
            <a:endParaRPr lang="en-US" sz="1600"/>
          </a:p>
        </p:txBody>
      </p:sp>
      <p:grpSp>
        <p:nvGrpSpPr>
          <p:cNvPr id="16386" name="Group 2"/>
          <p:cNvGrpSpPr>
            <a:grpSpLocks/>
          </p:cNvGrpSpPr>
          <p:nvPr/>
        </p:nvGrpSpPr>
        <p:grpSpPr bwMode="auto">
          <a:xfrm>
            <a:off x="4248298" y="3204861"/>
            <a:ext cx="3854277" cy="3509368"/>
            <a:chOff x="-1" y="-215542"/>
            <a:chExt cx="5481576" cy="4991100"/>
          </a:xfrm>
        </p:grpSpPr>
        <p:graphicFrame>
          <p:nvGraphicFramePr>
            <p:cNvPr id="16387" name="Object 3"/>
            <p:cNvGraphicFramePr>
              <a:graphicFrameLocks noChangeAspect="1"/>
            </p:cNvGraphicFramePr>
            <p:nvPr>
              <p:extLst>
                <p:ext uri="{D42A27DB-BD31-4B8C-83A1-F6EECF244321}">
                  <p14:modId xmlns:p14="http://schemas.microsoft.com/office/powerpoint/2010/main" val="2576958416"/>
                </p:ext>
              </p:extLst>
            </p:nvPr>
          </p:nvGraphicFramePr>
          <p:xfrm>
            <a:off x="-1" y="-215542"/>
            <a:ext cx="5481576" cy="4991100"/>
          </p:xfrm>
          <a:graphic>
            <a:graphicData uri="http://schemas.openxmlformats.org/presentationml/2006/ole">
              <mc:AlternateContent xmlns:mc="http://schemas.openxmlformats.org/markup-compatibility/2006">
                <mc:Choice xmlns:v="urn:schemas-microsoft-com:vml" Requires="v">
                  <p:oleObj spid="_x0000_s157759"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215542"/>
                          <a:ext cx="5481576" cy="499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388" name="AutoShape 4"/>
            <p:cNvSpPr>
              <a:spLocks/>
            </p:cNvSpPr>
            <p:nvPr/>
          </p:nvSpPr>
          <p:spPr bwMode="auto">
            <a:xfrm>
              <a:off x="2199209" y="1122679"/>
              <a:ext cx="1078836" cy="495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a:solidFill>
                    <a:srgbClr val="0365C0"/>
                  </a:solidFill>
                </a:rPr>
                <a:t>king</a:t>
              </a:r>
              <a:endParaRPr lang="en-US"/>
            </a:p>
          </p:txBody>
        </p:sp>
        <p:sp>
          <p:nvSpPr>
            <p:cNvPr id="16389" name="AutoShape 5"/>
            <p:cNvSpPr>
              <a:spLocks/>
            </p:cNvSpPr>
            <p:nvPr/>
          </p:nvSpPr>
          <p:spPr bwMode="auto">
            <a:xfrm>
              <a:off x="1738071" y="3414571"/>
              <a:ext cx="1060215" cy="495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dirty="0">
                  <a:solidFill>
                    <a:srgbClr val="0365C0"/>
                  </a:solidFill>
                </a:rPr>
                <a:t>man</a:t>
              </a:r>
              <a:endParaRPr lang="en-US" dirty="0"/>
            </a:p>
          </p:txBody>
        </p:sp>
        <p:sp>
          <p:nvSpPr>
            <p:cNvPr id="16390" name="AutoShape 6"/>
            <p:cNvSpPr>
              <a:spLocks/>
            </p:cNvSpPr>
            <p:nvPr/>
          </p:nvSpPr>
          <p:spPr bwMode="auto">
            <a:xfrm>
              <a:off x="3625417" y="2721609"/>
              <a:ext cx="1733449" cy="495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dirty="0">
                  <a:solidFill>
                    <a:srgbClr val="0365C0"/>
                  </a:solidFill>
                </a:rPr>
                <a:t>woman</a:t>
              </a:r>
              <a:endParaRPr lang="en-US" dirty="0"/>
            </a:p>
          </p:txBody>
        </p:sp>
      </p:grpSp>
      <p:sp>
        <p:nvSpPr>
          <p:cNvPr id="16391" name="AutoShape 7"/>
          <p:cNvSpPr>
            <a:spLocks/>
          </p:cNvSpPr>
          <p:nvPr/>
        </p:nvSpPr>
        <p:spPr bwMode="auto">
          <a:xfrm>
            <a:off x="6737450" y="3722444"/>
            <a:ext cx="598289" cy="561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endParaRPr lang="en-US" sz="1600"/>
          </a:p>
        </p:txBody>
      </p:sp>
      <p:sp>
        <p:nvSpPr>
          <p:cNvPr id="16393" name="AutoShape 9"/>
          <p:cNvSpPr>
            <a:spLocks/>
          </p:cNvSpPr>
          <p:nvPr/>
        </p:nvSpPr>
        <p:spPr bwMode="auto">
          <a:xfrm>
            <a:off x="1221024" y="1411758"/>
            <a:ext cx="7665020" cy="4375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4" tIns="35714" rIns="35714" bIns="35714" anchor="ctr"/>
          <a:lstStyle/>
          <a:p>
            <a:pPr algn="l"/>
            <a:r>
              <a:rPr lang="en-US" sz="2400" dirty="0">
                <a:solidFill>
                  <a:srgbClr val="00882B"/>
                </a:solidFill>
              </a:rPr>
              <a:t>Test for linear relationships, examined by </a:t>
            </a:r>
            <a:r>
              <a:rPr lang="en-US" sz="2400" dirty="0" err="1">
                <a:solidFill>
                  <a:srgbClr val="00882B"/>
                </a:solidFill>
              </a:rPr>
              <a:t>Mikolov</a:t>
            </a:r>
            <a:r>
              <a:rPr lang="en-US" sz="2400" dirty="0">
                <a:solidFill>
                  <a:srgbClr val="00882B"/>
                </a:solidFill>
              </a:rPr>
              <a:t> et al.</a:t>
            </a:r>
            <a:endParaRPr lang="en-US" dirty="0"/>
          </a:p>
        </p:txBody>
      </p:sp>
      <p:grpSp>
        <p:nvGrpSpPr>
          <p:cNvPr id="16394" name="Group 10"/>
          <p:cNvGrpSpPr>
            <a:grpSpLocks/>
          </p:cNvGrpSpPr>
          <p:nvPr/>
        </p:nvGrpSpPr>
        <p:grpSpPr bwMode="auto">
          <a:xfrm>
            <a:off x="1268016" y="2308310"/>
            <a:ext cx="1339453" cy="463227"/>
            <a:chOff x="0" y="0"/>
            <a:chExt cx="1905000" cy="659130"/>
          </a:xfrm>
        </p:grpSpPr>
        <p:sp>
          <p:nvSpPr>
            <p:cNvPr id="16395" name="AutoShape 11"/>
            <p:cNvSpPr>
              <a:spLocks/>
            </p:cNvSpPr>
            <p:nvPr/>
          </p:nvSpPr>
          <p:spPr bwMode="auto">
            <a:xfrm>
              <a:off x="5867" y="0"/>
              <a:ext cx="1893266" cy="6477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a:t>a:b :: c:?</a:t>
              </a:r>
            </a:p>
          </p:txBody>
        </p:sp>
        <p:sp>
          <p:nvSpPr>
            <p:cNvPr id="16396" name="AutoShape 12"/>
            <p:cNvSpPr>
              <a:spLocks/>
            </p:cNvSpPr>
            <p:nvPr/>
          </p:nvSpPr>
          <p:spPr bwMode="auto">
            <a:xfrm>
              <a:off x="0" y="13969"/>
              <a:ext cx="1905000" cy="645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w="12700" cap="flat" cmpd="sng">
              <a:solidFill>
                <a:srgbClr val="000000"/>
              </a:solidFill>
              <a:prstDash val="solid"/>
              <a:miter lim="0"/>
              <a:headEnd/>
              <a:tailEnd/>
            </a:ln>
            <a:effectLst>
              <a:outerShdw blurRad="38100" dist="25400" dir="5400000" algn="ctr" rotWithShape="0">
                <a:srgbClr val="000000">
                  <a:alpha val="50000"/>
                </a:srgbClr>
              </a:outerShdw>
            </a:effectLst>
            <a:extLst>
              <a:ext uri="{909E8E84-426E-40dd-AFC4-6F175D3DCCD1}">
                <a14:hiddenFill xmlns:a14="http://schemas.microsoft.com/office/drawing/2010/main" xmlns="">
                  <a:solidFill>
                    <a:srgbClr val="FFFFFF"/>
                  </a:solidFill>
                </a14:hiddenFill>
              </a:ext>
            </a:extLst>
          </p:spPr>
          <p:txBody>
            <a:bodyPr lIns="0" tIns="0" rIns="0" bIns="0" anchor="ctr"/>
            <a:lstStyle/>
            <a:p>
              <a:endParaRPr lang="en-US" sz="1600">
                <a:solidFill>
                  <a:srgbClr val="FFFFFF"/>
                </a:solidFill>
              </a:endParaRPr>
            </a:p>
          </p:txBody>
        </p:sp>
      </p:grpSp>
      <p:grpSp>
        <p:nvGrpSpPr>
          <p:cNvPr id="16398" name="Group 14"/>
          <p:cNvGrpSpPr>
            <a:grpSpLocks/>
          </p:cNvGrpSpPr>
          <p:nvPr/>
        </p:nvGrpSpPr>
        <p:grpSpPr bwMode="auto">
          <a:xfrm>
            <a:off x="588245" y="3752687"/>
            <a:ext cx="3042791" cy="1560463"/>
            <a:chOff x="-1" y="0"/>
            <a:chExt cx="4326079" cy="2219326"/>
          </a:xfrm>
        </p:grpSpPr>
        <p:sp>
          <p:nvSpPr>
            <p:cNvPr id="16399" name="AutoShape 15"/>
            <p:cNvSpPr>
              <a:spLocks/>
            </p:cNvSpPr>
            <p:nvPr/>
          </p:nvSpPr>
          <p:spPr bwMode="auto">
            <a:xfrm>
              <a:off x="0" y="831850"/>
              <a:ext cx="929450"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2000">
                  <a:solidFill>
                    <a:srgbClr val="0365C0"/>
                  </a:solidFill>
                </a:rPr>
                <a:t>man</a:t>
              </a:r>
              <a:endParaRPr lang="en-US" sz="1600"/>
            </a:p>
          </p:txBody>
        </p:sp>
        <p:sp>
          <p:nvSpPr>
            <p:cNvPr id="16400" name="AutoShape 16"/>
            <p:cNvSpPr>
              <a:spLocks/>
            </p:cNvSpPr>
            <p:nvPr/>
          </p:nvSpPr>
          <p:spPr bwMode="auto">
            <a:xfrm>
              <a:off x="0" y="1609725"/>
              <a:ext cx="1465060"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2000" dirty="0">
                  <a:solidFill>
                    <a:srgbClr val="0365C0"/>
                  </a:solidFill>
                </a:rPr>
                <a:t>woman</a:t>
              </a:r>
              <a:endParaRPr lang="en-US" sz="1600" dirty="0"/>
            </a:p>
          </p:txBody>
        </p:sp>
        <p:sp>
          <p:nvSpPr>
            <p:cNvPr id="16401" name="AutoShape 17"/>
            <p:cNvSpPr>
              <a:spLocks/>
            </p:cNvSpPr>
            <p:nvPr/>
          </p:nvSpPr>
          <p:spPr bwMode="auto">
            <a:xfrm>
              <a:off x="1951990" y="831850"/>
              <a:ext cx="2374088"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2000"/>
                <a:t>[ 0.20 0.20 ]</a:t>
              </a:r>
              <a:endParaRPr lang="en-US" sz="1600"/>
            </a:p>
          </p:txBody>
        </p:sp>
        <p:sp>
          <p:nvSpPr>
            <p:cNvPr id="16402" name="AutoShape 18"/>
            <p:cNvSpPr>
              <a:spLocks/>
            </p:cNvSpPr>
            <p:nvPr/>
          </p:nvSpPr>
          <p:spPr bwMode="auto">
            <a:xfrm>
              <a:off x="1951990" y="1609725"/>
              <a:ext cx="2374088"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2000"/>
                <a:t>[ 0.60 0.30 ]</a:t>
              </a:r>
              <a:endParaRPr lang="en-US" sz="1600"/>
            </a:p>
          </p:txBody>
        </p:sp>
        <p:sp>
          <p:nvSpPr>
            <p:cNvPr id="16403" name="AutoShape 19"/>
            <p:cNvSpPr>
              <a:spLocks/>
            </p:cNvSpPr>
            <p:nvPr/>
          </p:nvSpPr>
          <p:spPr bwMode="auto">
            <a:xfrm>
              <a:off x="0" y="0"/>
              <a:ext cx="905980"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2000" dirty="0">
                  <a:solidFill>
                    <a:srgbClr val="0365C0"/>
                  </a:solidFill>
                </a:rPr>
                <a:t>king</a:t>
              </a:r>
              <a:endParaRPr lang="en-US" sz="1600" dirty="0"/>
            </a:p>
          </p:txBody>
        </p:sp>
        <p:sp>
          <p:nvSpPr>
            <p:cNvPr id="16404" name="AutoShape 20"/>
            <p:cNvSpPr>
              <a:spLocks/>
            </p:cNvSpPr>
            <p:nvPr/>
          </p:nvSpPr>
          <p:spPr bwMode="auto">
            <a:xfrm>
              <a:off x="1951990" y="0"/>
              <a:ext cx="2374088"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2000"/>
                <a:t>[ 0.30 0.70 ]</a:t>
              </a:r>
              <a:endParaRPr lang="en-US" sz="1600"/>
            </a:p>
          </p:txBody>
        </p:sp>
      </p:grpSp>
      <p:grpSp>
        <p:nvGrpSpPr>
          <p:cNvPr id="16405" name="Group 21"/>
          <p:cNvGrpSpPr>
            <a:grpSpLocks/>
          </p:cNvGrpSpPr>
          <p:nvPr/>
        </p:nvGrpSpPr>
        <p:grpSpPr bwMode="auto">
          <a:xfrm>
            <a:off x="174129" y="3739292"/>
            <a:ext cx="3527227" cy="2385342"/>
            <a:chOff x="0" y="0"/>
            <a:chExt cx="5016354" cy="3393123"/>
          </a:xfrm>
        </p:grpSpPr>
        <p:sp>
          <p:nvSpPr>
            <p:cNvPr id="16406" name="AutoShape 22"/>
            <p:cNvSpPr>
              <a:spLocks/>
            </p:cNvSpPr>
            <p:nvPr/>
          </p:nvSpPr>
          <p:spPr bwMode="auto">
            <a:xfrm>
              <a:off x="2541016" y="2783522"/>
              <a:ext cx="2374088"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2000"/>
                <a:t>[ 0.70 0.80 ]</a:t>
              </a:r>
              <a:endParaRPr lang="en-US" sz="1600"/>
            </a:p>
          </p:txBody>
        </p:sp>
        <p:grpSp>
          <p:nvGrpSpPr>
            <p:cNvPr id="16407" name="Group 23"/>
            <p:cNvGrpSpPr>
              <a:grpSpLocks/>
            </p:cNvGrpSpPr>
            <p:nvPr/>
          </p:nvGrpSpPr>
          <p:grpSpPr bwMode="auto">
            <a:xfrm>
              <a:off x="0" y="0"/>
              <a:ext cx="5016354" cy="2561908"/>
              <a:chOff x="0" y="0"/>
              <a:chExt cx="5016354" cy="2561908"/>
            </a:xfrm>
          </p:grpSpPr>
          <p:sp>
            <p:nvSpPr>
              <p:cNvPr id="16408" name="AutoShape 24"/>
              <p:cNvSpPr>
                <a:spLocks/>
              </p:cNvSpPr>
              <p:nvPr/>
            </p:nvSpPr>
            <p:spPr bwMode="auto">
              <a:xfrm>
                <a:off x="74752" y="831850"/>
                <a:ext cx="266548" cy="6477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1600" dirty="0">
                    <a:latin typeface="ＭＳ ゴシック"/>
                    <a:ea typeface="ＭＳ ゴシック"/>
                    <a:cs typeface="ＭＳ ゴシック"/>
                  </a:rPr>
                  <a:t>−</a:t>
                </a:r>
                <a:endParaRPr lang="en-US" sz="1600" dirty="0"/>
              </a:p>
            </p:txBody>
          </p:sp>
          <p:sp>
            <p:nvSpPr>
              <p:cNvPr id="16409" name="AutoShape 25"/>
              <p:cNvSpPr>
                <a:spLocks/>
              </p:cNvSpPr>
              <p:nvPr/>
            </p:nvSpPr>
            <p:spPr bwMode="auto">
              <a:xfrm>
                <a:off x="0" y="1603057"/>
                <a:ext cx="416053" cy="6477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1600"/>
                  <a:t>+</a:t>
                </a:r>
              </a:p>
            </p:txBody>
          </p:sp>
          <p:sp>
            <p:nvSpPr>
              <p:cNvPr id="16410" name="AutoShape 26"/>
              <p:cNvSpPr>
                <a:spLocks/>
              </p:cNvSpPr>
              <p:nvPr/>
            </p:nvSpPr>
            <p:spPr bwMode="auto">
              <a:xfrm>
                <a:off x="0" y="0"/>
                <a:ext cx="416053" cy="6477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sz="1600"/>
                  <a:t>+</a:t>
                </a:r>
              </a:p>
            </p:txBody>
          </p:sp>
          <p:sp>
            <p:nvSpPr>
              <p:cNvPr id="16411" name="Line 27"/>
              <p:cNvSpPr>
                <a:spLocks noChangeShapeType="1"/>
              </p:cNvSpPr>
              <p:nvPr/>
            </p:nvSpPr>
            <p:spPr bwMode="auto">
              <a:xfrm>
                <a:off x="101250" y="2561907"/>
                <a:ext cx="4915104" cy="1"/>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endParaRPr lang="en-US" sz="1400"/>
              </a:p>
            </p:txBody>
          </p:sp>
        </p:grpSp>
      </p:grpSp>
      <p:grpSp>
        <p:nvGrpSpPr>
          <p:cNvPr id="16412" name="Group 28"/>
          <p:cNvGrpSpPr>
            <a:grpSpLocks/>
          </p:cNvGrpSpPr>
          <p:nvPr/>
        </p:nvGrpSpPr>
        <p:grpSpPr bwMode="auto">
          <a:xfrm>
            <a:off x="588243" y="3732243"/>
            <a:ext cx="7246442" cy="2380878"/>
            <a:chOff x="-1" y="0"/>
            <a:chExt cx="10305656" cy="3387123"/>
          </a:xfrm>
        </p:grpSpPr>
        <p:sp>
          <p:nvSpPr>
            <p:cNvPr id="16413" name="AutoShape 29"/>
            <p:cNvSpPr>
              <a:spLocks/>
            </p:cNvSpPr>
            <p:nvPr/>
          </p:nvSpPr>
          <p:spPr bwMode="auto">
            <a:xfrm>
              <a:off x="0" y="2777522"/>
              <a:ext cx="1302449" cy="609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2300" dirty="0">
                  <a:solidFill>
                    <a:srgbClr val="0365C0"/>
                  </a:solidFill>
                </a:rPr>
                <a:t>queen</a:t>
              </a:r>
              <a:endParaRPr lang="en-US" dirty="0"/>
            </a:p>
          </p:txBody>
        </p:sp>
        <p:sp>
          <p:nvSpPr>
            <p:cNvPr id="16414" name="AutoShape 30"/>
            <p:cNvSpPr>
              <a:spLocks/>
            </p:cNvSpPr>
            <p:nvPr/>
          </p:nvSpPr>
          <p:spPr bwMode="auto">
            <a:xfrm>
              <a:off x="9255237" y="0"/>
              <a:ext cx="1050418" cy="4953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a:solidFill>
                    <a:srgbClr val="0365C0"/>
                  </a:solidFill>
                </a:rPr>
                <a:t>queen</a:t>
              </a:r>
              <a:endParaRPr lang="en-US"/>
            </a:p>
          </p:txBody>
        </p:sp>
      </p:grpSp>
      <p:grpSp>
        <p:nvGrpSpPr>
          <p:cNvPr id="16415" name="Group 31"/>
          <p:cNvGrpSpPr>
            <a:grpSpLocks/>
          </p:cNvGrpSpPr>
          <p:nvPr/>
        </p:nvGrpSpPr>
        <p:grpSpPr bwMode="auto">
          <a:xfrm>
            <a:off x="530200" y="2308311"/>
            <a:ext cx="2634258" cy="1099467"/>
            <a:chOff x="-1" y="-1"/>
            <a:chExt cx="3746184" cy="1562578"/>
          </a:xfrm>
        </p:grpSpPr>
        <p:sp>
          <p:nvSpPr>
            <p:cNvPr id="16416" name="AutoShape 32"/>
            <p:cNvSpPr>
              <a:spLocks/>
            </p:cNvSpPr>
            <p:nvPr/>
          </p:nvSpPr>
          <p:spPr bwMode="auto">
            <a:xfrm>
              <a:off x="0" y="991076"/>
              <a:ext cx="3746183" cy="5715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2100">
                  <a:solidFill>
                    <a:srgbClr val="0365C0"/>
                  </a:solidFill>
                </a:rPr>
                <a:t>man:woman :: king:?</a:t>
              </a:r>
              <a:endParaRPr lang="en-US"/>
            </a:p>
          </p:txBody>
        </p:sp>
        <p:grpSp>
          <p:nvGrpSpPr>
            <p:cNvPr id="16417" name="Group 33"/>
            <p:cNvGrpSpPr>
              <a:grpSpLocks/>
            </p:cNvGrpSpPr>
            <p:nvPr/>
          </p:nvGrpSpPr>
          <p:grpSpPr bwMode="auto">
            <a:xfrm>
              <a:off x="1050470" y="0"/>
              <a:ext cx="1905001" cy="659130"/>
              <a:chOff x="0" y="0"/>
              <a:chExt cx="1905000" cy="659130"/>
            </a:xfrm>
          </p:grpSpPr>
          <p:sp>
            <p:nvSpPr>
              <p:cNvPr id="16418" name="AutoShape 34"/>
              <p:cNvSpPr>
                <a:spLocks/>
              </p:cNvSpPr>
              <p:nvPr/>
            </p:nvSpPr>
            <p:spPr bwMode="auto">
              <a:xfrm>
                <a:off x="5867" y="0"/>
                <a:ext cx="1893266" cy="6477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en-US"/>
                  <a:t>a:b :: c:?</a:t>
                </a:r>
              </a:p>
            </p:txBody>
          </p:sp>
          <p:sp>
            <p:nvSpPr>
              <p:cNvPr id="16419" name="AutoShape 35"/>
              <p:cNvSpPr>
                <a:spLocks/>
              </p:cNvSpPr>
              <p:nvPr/>
            </p:nvSpPr>
            <p:spPr bwMode="auto">
              <a:xfrm>
                <a:off x="0" y="13969"/>
                <a:ext cx="1905000" cy="6451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w="12700" cap="flat" cmpd="sng">
                <a:solidFill>
                  <a:srgbClr val="000000"/>
                </a:solidFill>
                <a:prstDash val="solid"/>
                <a:miter lim="0"/>
                <a:headEnd/>
                <a:tailEnd/>
              </a:ln>
              <a:effectLst>
                <a:outerShdw blurRad="38100" dist="25400" dir="5400000" algn="ctr" rotWithShape="0">
                  <a:srgbClr val="000000">
                    <a:alpha val="50000"/>
                  </a:srgbClr>
                </a:outerShdw>
              </a:effectLst>
              <a:extLst>
                <a:ext uri="{909E8E84-426E-40dd-AFC4-6F175D3DCCD1}">
                  <a14:hiddenFill xmlns:a14="http://schemas.microsoft.com/office/drawing/2010/main" xmlns="">
                    <a:solidFill>
                      <a:srgbClr val="FFFFFF"/>
                    </a:solidFill>
                  </a14:hiddenFill>
                </a:ext>
              </a:extLst>
            </p:spPr>
            <p:txBody>
              <a:bodyPr lIns="0" tIns="0" rIns="0" bIns="0" anchor="ctr"/>
              <a:lstStyle/>
              <a:p>
                <a:endParaRPr lang="en-US" sz="1600">
                  <a:solidFill>
                    <a:srgbClr val="FFFFFF"/>
                  </a:solidFill>
                </a:endParaRPr>
              </a:p>
            </p:txBody>
          </p:sp>
        </p:grpSp>
      </p:grpSp>
      <p:grpSp>
        <p:nvGrpSpPr>
          <p:cNvPr id="16420" name="Group 36"/>
          <p:cNvGrpSpPr>
            <a:grpSpLocks/>
          </p:cNvGrpSpPr>
          <p:nvPr/>
        </p:nvGrpSpPr>
        <p:grpSpPr bwMode="auto">
          <a:xfrm>
            <a:off x="3472536" y="2105542"/>
            <a:ext cx="4543759" cy="949895"/>
            <a:chOff x="-1" y="0"/>
            <a:chExt cx="7179962" cy="1350557"/>
          </a:xfrm>
        </p:grpSpPr>
        <p:sp>
          <p:nvSpPr>
            <p:cNvPr id="16421" name="Line 37"/>
            <p:cNvSpPr>
              <a:spLocks noChangeShapeType="1"/>
            </p:cNvSpPr>
            <p:nvPr/>
          </p:nvSpPr>
          <p:spPr bwMode="auto">
            <a:xfrm>
              <a:off x="0" y="675278"/>
              <a:ext cx="1115716" cy="1"/>
            </a:xfrm>
            <a:prstGeom prst="line">
              <a:avLst/>
            </a:prstGeom>
            <a:noFill/>
            <a:ln w="38100" cap="flat" cmpd="sng">
              <a:solidFill>
                <a:srgbClr val="000000"/>
              </a:solidFill>
              <a:prstDash val="solid"/>
              <a:round/>
              <a:headEnd/>
              <a:tailEnd type="triangle" w="med" len="med"/>
            </a:ln>
            <a:effectLst>
              <a:outerShdw blurRad="38100" dist="25400" dir="5400000" algn="ctr" rotWithShape="0">
                <a:srgbClr val="000000">
                  <a:alpha val="50000"/>
                </a:srgbClr>
              </a:outerShdw>
            </a:effectLst>
            <a:extLst>
              <a:ext uri="{909E8E84-426E-40dd-AFC4-6F175D3DCCD1}">
                <a14:hiddenFill xmlns:a14="http://schemas.microsoft.com/office/drawing/2010/main" xmlns="">
                  <a:noFill/>
                </a14:hiddenFill>
              </a:ext>
            </a:extLst>
          </p:spPr>
          <p:txBody>
            <a:bodyPr lIns="0" tIns="0" rIns="0" bIns="0" anchor="ctr"/>
            <a:lstStyle/>
            <a:p>
              <a:endParaRPr lang="en-US" sz="1600"/>
            </a:p>
          </p:txBody>
        </p:sp>
        <p:pic>
          <p:nvPicPr>
            <p:cNvPr id="16422" name="Picture 38" descr="pasted-image.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826780" y="0"/>
              <a:ext cx="5016355" cy="13505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423" name="AutoShape 39"/>
            <p:cNvSpPr>
              <a:spLocks/>
            </p:cNvSpPr>
            <p:nvPr/>
          </p:nvSpPr>
          <p:spPr bwMode="auto">
            <a:xfrm>
              <a:off x="1711086" y="91096"/>
              <a:ext cx="5468875" cy="11683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12700" cap="flat" cmpd="sng">
              <a:solidFill>
                <a:srgbClr val="000000"/>
              </a:solidFill>
              <a:prstDash val="solid"/>
              <a:miter lim="0"/>
              <a:headEnd/>
              <a:tailEnd/>
            </a:ln>
            <a:effectLst>
              <a:outerShdw blurRad="38100" dist="25400" dir="5400000" algn="ctr" rotWithShape="0">
                <a:srgbClr val="000000">
                  <a:alpha val="50000"/>
                </a:srgbClr>
              </a:outerShdw>
            </a:effectLst>
            <a:extLst>
              <a:ext uri="{909E8E84-426E-40dd-AFC4-6F175D3DCCD1}">
                <a14:hiddenFill xmlns:a14="http://schemas.microsoft.com/office/drawing/2010/main" xmlns="">
                  <a:solidFill>
                    <a:srgbClr val="FFFFFF"/>
                  </a:solidFill>
                </a14:hiddenFill>
              </a:ext>
            </a:extLst>
          </p:spPr>
          <p:txBody>
            <a:bodyPr lIns="0" tIns="0" rIns="0" bIns="0" anchor="ctr"/>
            <a:lstStyle/>
            <a:p>
              <a:endParaRPr lang="en-US" sz="1600">
                <a:solidFill>
                  <a:srgbClr val="FFFFFF"/>
                </a:solidFill>
              </a:endParaRPr>
            </a:p>
          </p:txBody>
        </p:sp>
      </p:grpSp>
      <p:sp>
        <p:nvSpPr>
          <p:cNvPr id="2" name="Title 1"/>
          <p:cNvSpPr>
            <a:spLocks noGrp="1"/>
          </p:cNvSpPr>
          <p:nvPr>
            <p:ph type="title"/>
          </p:nvPr>
        </p:nvSpPr>
        <p:spPr/>
        <p:txBody>
          <a:bodyPr/>
          <a:lstStyle/>
          <a:p>
            <a:r>
              <a:rPr lang="en-US" dirty="0"/>
              <a:t>Word Analogies</a:t>
            </a:r>
          </a:p>
        </p:txBody>
      </p:sp>
    </p:spTree>
    <p:extLst>
      <p:ext uri="{BB962C8B-B14F-4D97-AF65-F5344CB8AC3E}">
        <p14:creationId xmlns:p14="http://schemas.microsoft.com/office/powerpoint/2010/main" val="32895304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3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3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499"/>
                                          </p:stCondLst>
                                        </p:cTn>
                                        <p:tgtEl>
                                          <p:spTgt spid="1639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 grpId="0" animBg="1" autoUpdateAnimBg="0"/>
      <p:bldP spid="16391"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GloVe</a:t>
            </a:r>
            <a:r>
              <a:rPr lang="en-US" dirty="0"/>
              <a:t> Visualizations</a:t>
            </a:r>
          </a:p>
        </p:txBody>
      </p:sp>
      <p:sp>
        <p:nvSpPr>
          <p:cNvPr id="5" name="Slide Number Placeholder 4"/>
          <p:cNvSpPr>
            <a:spLocks noGrp="1"/>
          </p:cNvSpPr>
          <p:nvPr>
            <p:ph type="sldNum" sz="quarter" idx="12"/>
          </p:nvPr>
        </p:nvSpPr>
        <p:spPr/>
        <p:txBody>
          <a:bodyPr/>
          <a:lstStyle/>
          <a:p>
            <a:fld id="{958C78D0-EACD-4646-A4C1-82BCC9602BE1}" type="slidenum">
              <a:rPr lang="en-US" smtClean="0"/>
              <a:pPr/>
              <a:t>39</a:t>
            </a:fld>
            <a:endParaRPr lang="en-US"/>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a:ext>
            </a:extLst>
          </a:blip>
          <a:srcRect t="-2942" b="-2784"/>
          <a:stretch/>
        </p:blipFill>
        <p:spPr>
          <a:xfrm>
            <a:off x="1811421" y="1443789"/>
            <a:ext cx="5269832" cy="4318000"/>
          </a:xfrm>
        </p:spPr>
      </p:pic>
      <p:sp>
        <p:nvSpPr>
          <p:cNvPr id="6" name="Rectangle 5"/>
          <p:cNvSpPr/>
          <p:nvPr/>
        </p:nvSpPr>
        <p:spPr>
          <a:xfrm>
            <a:off x="457200" y="6107668"/>
            <a:ext cx="3980577" cy="369332"/>
          </a:xfrm>
          <a:prstGeom prst="rect">
            <a:avLst/>
          </a:prstGeom>
        </p:spPr>
        <p:txBody>
          <a:bodyPr wrap="none">
            <a:spAutoFit/>
          </a:bodyPr>
          <a:lstStyle/>
          <a:p>
            <a:r>
              <a:rPr lang="en-US" dirty="0">
                <a:hlinkClick r:id="rId3"/>
              </a:rPr>
              <a:t>http://nlp.stanford.edu/projects/glove/</a:t>
            </a:r>
            <a:r>
              <a:rPr lang="en-US" dirty="0"/>
              <a:t> </a:t>
            </a:r>
          </a:p>
        </p:txBody>
      </p:sp>
    </p:spTree>
    <p:extLst>
      <p:ext uri="{BB962C8B-B14F-4D97-AF65-F5344CB8AC3E}">
        <p14:creationId xmlns:p14="http://schemas.microsoft.com/office/powerpoint/2010/main" val="86983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latin typeface="Calibri" charset="0"/>
                <a:ea typeface="宋体" charset="0"/>
                <a:cs typeface="宋体" charset="0"/>
              </a:rPr>
              <a:t>Example of manual thesaurus </a:t>
            </a:r>
          </a:p>
        </p:txBody>
      </p:sp>
      <p:pic>
        <p:nvPicPr>
          <p:cNvPr id="53251" name="Picture 3" descr="medlineexpansion"/>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457200" y="1701800"/>
            <a:ext cx="8305800" cy="4845050"/>
          </a:xfrm>
          <a:noFill/>
        </p:spPr>
      </p:pic>
      <p:sp>
        <p:nvSpPr>
          <p:cNvPr id="53252" name="TextBox 4"/>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9.2.2</a:t>
            </a:r>
          </a:p>
        </p:txBody>
      </p:sp>
    </p:spTree>
    <p:extLst>
      <p:ext uri="{BB962C8B-B14F-4D97-AF65-F5344CB8AC3E}">
        <p14:creationId xmlns:p14="http://schemas.microsoft.com/office/powerpoint/2010/main" val="372466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Visualizations: Company - CEO</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a:ext>
            </a:extLst>
          </a:blip>
          <a:srcRect l="-11493" r="-21915"/>
          <a:stretch/>
        </p:blipFill>
        <p:spPr/>
      </p:pic>
      <p:sp>
        <p:nvSpPr>
          <p:cNvPr id="5" name="Slide Number Placeholder 4"/>
          <p:cNvSpPr>
            <a:spLocks noGrp="1"/>
          </p:cNvSpPr>
          <p:nvPr>
            <p:ph type="sldNum" sz="quarter" idx="12"/>
          </p:nvPr>
        </p:nvSpPr>
        <p:spPr/>
        <p:txBody>
          <a:bodyPr/>
          <a:lstStyle/>
          <a:p>
            <a:fld id="{958C78D0-EACD-4646-A4C1-82BCC9602BE1}" type="slidenum">
              <a:rPr lang="en-US" smtClean="0"/>
              <a:pPr/>
              <a:t>40</a:t>
            </a:fld>
            <a:endParaRPr lang="en-US"/>
          </a:p>
        </p:txBody>
      </p:sp>
    </p:spTree>
    <p:extLst>
      <p:ext uri="{BB962C8B-B14F-4D97-AF65-F5344CB8AC3E}">
        <p14:creationId xmlns:p14="http://schemas.microsoft.com/office/powerpoint/2010/main" val="3601563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Visualizations: Superlatives</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a:ext>
            </a:extLst>
          </a:blip>
          <a:srcRect l="-7871" t="-132" r="-18668" b="-1564"/>
          <a:stretch/>
        </p:blipFill>
        <p:spPr/>
      </p:pic>
      <p:sp>
        <p:nvSpPr>
          <p:cNvPr id="3" name="Date Placeholder 2"/>
          <p:cNvSpPr>
            <a:spLocks noGrp="1"/>
          </p:cNvSpPr>
          <p:nvPr>
            <p:ph type="dt" sz="half" idx="10"/>
          </p:nvPr>
        </p:nvSpPr>
        <p:spPr/>
        <p:txBody>
          <a:bodyPr/>
          <a:lstStyle/>
          <a:p>
            <a:fld id="{A6CB7D21-1A0D-7B4F-8D04-A0C0890B821E}" type="datetime1">
              <a:rPr lang="en-US" smtClean="0"/>
              <a:t>5/14/19</a:t>
            </a:fld>
            <a:endParaRPr lang="en-US"/>
          </a:p>
        </p:txBody>
      </p:sp>
      <p:sp>
        <p:nvSpPr>
          <p:cNvPr id="5" name="Slide Number Placeholder 4"/>
          <p:cNvSpPr>
            <a:spLocks noGrp="1"/>
          </p:cNvSpPr>
          <p:nvPr>
            <p:ph type="sldNum" sz="quarter" idx="12"/>
          </p:nvPr>
        </p:nvSpPr>
        <p:spPr/>
        <p:txBody>
          <a:bodyPr/>
          <a:lstStyle/>
          <a:p>
            <a:fld id="{958C78D0-EACD-4646-A4C1-82BCC9602BE1}" type="slidenum">
              <a:rPr lang="en-US" smtClean="0"/>
              <a:pPr/>
              <a:t>41</a:t>
            </a:fld>
            <a:endParaRPr lang="en-US"/>
          </a:p>
        </p:txBody>
      </p:sp>
    </p:spTree>
    <p:extLst>
      <p:ext uri="{BB962C8B-B14F-4D97-AF65-F5344CB8AC3E}">
        <p14:creationId xmlns:p14="http://schemas.microsoft.com/office/powerpoint/2010/main" val="3395311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to Information Retrieval</a:t>
            </a:r>
          </a:p>
        </p:txBody>
      </p:sp>
      <p:sp>
        <p:nvSpPr>
          <p:cNvPr id="4" name="Content Placeholder 3"/>
          <p:cNvSpPr>
            <a:spLocks noGrp="1"/>
          </p:cNvSpPr>
          <p:nvPr>
            <p:ph idx="1"/>
          </p:nvPr>
        </p:nvSpPr>
        <p:spPr>
          <a:xfrm>
            <a:off x="457200" y="1600200"/>
            <a:ext cx="8458200" cy="4953000"/>
          </a:xfrm>
        </p:spPr>
        <p:txBody>
          <a:bodyPr/>
          <a:lstStyle/>
          <a:p>
            <a:pPr marL="0" indent="0">
              <a:buNone/>
            </a:pPr>
            <a:r>
              <a:rPr lang="en-US" sz="2400" dirty="0"/>
              <a:t>Application is just beginning – we’re “at the end of the early years”</a:t>
            </a:r>
          </a:p>
          <a:p>
            <a:r>
              <a:rPr lang="en-US" sz="2400" dirty="0"/>
              <a:t>Google’s </a:t>
            </a:r>
            <a:r>
              <a:rPr lang="en-US" sz="2400" dirty="0" err="1"/>
              <a:t>RankBrain</a:t>
            </a:r>
            <a:r>
              <a:rPr lang="en-US" sz="2400" dirty="0"/>
              <a:t> – little is publicly known</a:t>
            </a:r>
          </a:p>
          <a:p>
            <a:pPr lvl="1"/>
            <a:r>
              <a:rPr lang="en-US" dirty="0"/>
              <a:t>Bloomberg article by Jack Clark (Oct 26, 2015): </a:t>
            </a:r>
            <a:r>
              <a:rPr lang="en-US" sz="1800" dirty="0">
                <a:hlinkClick r:id="rId3"/>
              </a:rPr>
              <a:t>http://www.bloomberg.com/news/articles/2015-10-26/google-turning-its-lucrative-web-search-over-to-ai-machines</a:t>
            </a:r>
            <a:endParaRPr lang="en-US" sz="1800" dirty="0"/>
          </a:p>
          <a:p>
            <a:pPr lvl="1"/>
            <a:r>
              <a:rPr lang="en-US" dirty="0"/>
              <a:t>A result reranking system. “3</a:t>
            </a:r>
            <a:r>
              <a:rPr lang="en-US" baseline="30000" dirty="0"/>
              <a:t>rd</a:t>
            </a:r>
            <a:r>
              <a:rPr lang="en-US" dirty="0"/>
              <a:t> most valuable ranking signal”</a:t>
            </a:r>
          </a:p>
          <a:p>
            <a:pPr lvl="1"/>
            <a:r>
              <a:rPr lang="en-US" dirty="0"/>
              <a:t>But note: more of the potential value is in the tail?</a:t>
            </a:r>
          </a:p>
          <a:p>
            <a:r>
              <a:rPr lang="en-US" sz="2400" dirty="0"/>
              <a:t>New SIGIR Neu-IR workshop series (2016 on)</a:t>
            </a:r>
          </a:p>
          <a:p>
            <a:endParaRPr lang="en-US" sz="2400" dirty="0"/>
          </a:p>
          <a:p>
            <a:endParaRPr lang="en-US" sz="2400" dirty="0"/>
          </a:p>
          <a:p>
            <a:endParaRPr lang="en-US" sz="2400" dirty="0"/>
          </a:p>
          <a:p>
            <a:endParaRPr lang="en-US" sz="2400" dirty="0"/>
          </a:p>
        </p:txBody>
      </p:sp>
      <p:pic>
        <p:nvPicPr>
          <p:cNvPr id="3" name="Picture 2"/>
          <p:cNvPicPr>
            <a:picLocks noChangeAspect="1"/>
          </p:cNvPicPr>
          <p:nvPr/>
        </p:nvPicPr>
        <p:blipFill>
          <a:blip r:embed="rId4"/>
          <a:stretch>
            <a:fillRect/>
          </a:stretch>
        </p:blipFill>
        <p:spPr>
          <a:xfrm>
            <a:off x="1447800" y="4822558"/>
            <a:ext cx="5953270" cy="1913204"/>
          </a:xfrm>
          <a:prstGeom prst="rect">
            <a:avLst/>
          </a:prstGeom>
        </p:spPr>
      </p:pic>
    </p:spTree>
    <p:extLst>
      <p:ext uri="{BB962C8B-B14F-4D97-AF65-F5344CB8AC3E}">
        <p14:creationId xmlns:p14="http://schemas.microsoft.com/office/powerpoint/2010/main" val="1438184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application to information retrieval</a:t>
            </a:r>
          </a:p>
        </p:txBody>
      </p:sp>
      <p:sp>
        <p:nvSpPr>
          <p:cNvPr id="3" name="Content Placeholder 2"/>
          <p:cNvSpPr>
            <a:spLocks noGrp="1"/>
          </p:cNvSpPr>
          <p:nvPr>
            <p:ph idx="1"/>
          </p:nvPr>
        </p:nvSpPr>
        <p:spPr/>
        <p:txBody>
          <a:bodyPr/>
          <a:lstStyle/>
          <a:p>
            <a:pPr marL="0" indent="-457200">
              <a:buNone/>
            </a:pPr>
            <a:r>
              <a:rPr lang="en-US" sz="2400" dirty="0" err="1">
                <a:solidFill>
                  <a:schemeClr val="accent3"/>
                </a:solidFill>
              </a:rPr>
              <a:t>Nalisnick</a:t>
            </a:r>
            <a:r>
              <a:rPr lang="en-US" sz="2400" dirty="0">
                <a:solidFill>
                  <a:schemeClr val="accent3"/>
                </a:solidFill>
              </a:rPr>
              <a:t>, </a:t>
            </a:r>
            <a:r>
              <a:rPr lang="en-US" sz="2400" dirty="0" err="1">
                <a:solidFill>
                  <a:schemeClr val="accent3"/>
                </a:solidFill>
              </a:rPr>
              <a:t>Mitra</a:t>
            </a:r>
            <a:r>
              <a:rPr lang="en-US" sz="2400" dirty="0">
                <a:solidFill>
                  <a:schemeClr val="accent3"/>
                </a:solidFill>
              </a:rPr>
              <a:t>, </a:t>
            </a:r>
            <a:r>
              <a:rPr lang="en-US" sz="2400" dirty="0" err="1">
                <a:solidFill>
                  <a:schemeClr val="accent3"/>
                </a:solidFill>
              </a:rPr>
              <a:t>Craswell</a:t>
            </a:r>
            <a:r>
              <a:rPr lang="en-US" sz="2400" dirty="0">
                <a:solidFill>
                  <a:schemeClr val="accent3"/>
                </a:solidFill>
              </a:rPr>
              <a:t> &amp; </a:t>
            </a:r>
            <a:r>
              <a:rPr lang="en-US" sz="2400" dirty="0" err="1">
                <a:solidFill>
                  <a:schemeClr val="accent3"/>
                </a:solidFill>
              </a:rPr>
              <a:t>Caruana</a:t>
            </a:r>
            <a:r>
              <a:rPr lang="en-US" sz="2400" dirty="0">
                <a:solidFill>
                  <a:schemeClr val="accent3"/>
                </a:solidFill>
              </a:rPr>
              <a:t>. 2016. Improving Document Ranking with Dual Word Embeddings. </a:t>
            </a:r>
            <a:r>
              <a:rPr lang="en-US" sz="2400" i="1" dirty="0">
                <a:solidFill>
                  <a:schemeClr val="accent3"/>
                </a:solidFill>
              </a:rPr>
              <a:t>WWW 2016 Companion. </a:t>
            </a:r>
            <a:r>
              <a:rPr lang="en-US" sz="2200" dirty="0">
                <a:solidFill>
                  <a:schemeClr val="accent3"/>
                </a:solidFill>
                <a:hlinkClick r:id="rId3"/>
              </a:rPr>
              <a:t>http://research.microsoft.com/pubs/260867/pp1291-Nalisnick.pdf</a:t>
            </a:r>
            <a:r>
              <a:rPr lang="en-US" sz="2200" dirty="0">
                <a:solidFill>
                  <a:schemeClr val="accent3"/>
                </a:solidFill>
              </a:rPr>
              <a:t> </a:t>
            </a:r>
          </a:p>
          <a:p>
            <a:pPr marL="0" indent="-457200">
              <a:buNone/>
            </a:pPr>
            <a:r>
              <a:rPr lang="en-US" sz="2400" dirty="0" err="1">
                <a:solidFill>
                  <a:schemeClr val="accent3"/>
                </a:solidFill>
              </a:rPr>
              <a:t>Mitra</a:t>
            </a:r>
            <a:r>
              <a:rPr lang="en-US" sz="2400" dirty="0">
                <a:solidFill>
                  <a:schemeClr val="accent3"/>
                </a:solidFill>
              </a:rPr>
              <a:t>, </a:t>
            </a:r>
            <a:r>
              <a:rPr lang="en-US" sz="2400" dirty="0" err="1">
                <a:solidFill>
                  <a:schemeClr val="accent3"/>
                </a:solidFill>
              </a:rPr>
              <a:t>Nalisnick</a:t>
            </a:r>
            <a:r>
              <a:rPr lang="en-US" sz="2400" dirty="0">
                <a:solidFill>
                  <a:schemeClr val="accent3"/>
                </a:solidFill>
              </a:rPr>
              <a:t>, </a:t>
            </a:r>
            <a:r>
              <a:rPr lang="en-US" sz="2400" dirty="0" err="1">
                <a:solidFill>
                  <a:schemeClr val="accent3"/>
                </a:solidFill>
              </a:rPr>
              <a:t>Craswell</a:t>
            </a:r>
            <a:r>
              <a:rPr lang="en-US" sz="2400" dirty="0">
                <a:solidFill>
                  <a:schemeClr val="accent3"/>
                </a:solidFill>
              </a:rPr>
              <a:t> &amp; </a:t>
            </a:r>
            <a:r>
              <a:rPr lang="en-US" sz="2400" dirty="0" err="1">
                <a:solidFill>
                  <a:schemeClr val="accent3"/>
                </a:solidFill>
              </a:rPr>
              <a:t>Caruana</a:t>
            </a:r>
            <a:r>
              <a:rPr lang="en-US" sz="2400" dirty="0">
                <a:solidFill>
                  <a:schemeClr val="accent3"/>
                </a:solidFill>
              </a:rPr>
              <a:t>. 2016. A Dual Embedding Space Model for Document Ranking. </a:t>
            </a:r>
            <a:r>
              <a:rPr lang="pt-BR" sz="2400" b="1" dirty="0">
                <a:solidFill>
                  <a:schemeClr val="accent3"/>
                </a:solidFill>
                <a:hlinkClick r:id="rId4"/>
              </a:rPr>
              <a:t>arXiv:1602.01137</a:t>
            </a:r>
            <a:r>
              <a:rPr lang="pt-BR" sz="2400" b="1" dirty="0">
                <a:solidFill>
                  <a:schemeClr val="accent3"/>
                </a:solidFill>
              </a:rPr>
              <a:t> [</a:t>
            </a:r>
            <a:r>
              <a:rPr lang="pt-BR" sz="2400" b="1" dirty="0" err="1">
                <a:solidFill>
                  <a:schemeClr val="accent3"/>
                </a:solidFill>
              </a:rPr>
              <a:t>cs.IR</a:t>
            </a:r>
            <a:r>
              <a:rPr lang="pt-BR" sz="2400" b="1" dirty="0">
                <a:solidFill>
                  <a:schemeClr val="accent3"/>
                </a:solidFill>
              </a:rPr>
              <a:t>]</a:t>
            </a:r>
          </a:p>
          <a:p>
            <a:pPr marL="0" indent="-457200">
              <a:buNone/>
            </a:pPr>
            <a:endParaRPr lang="en-US" sz="2400" dirty="0">
              <a:solidFill>
                <a:schemeClr val="accent3"/>
              </a:solidFill>
            </a:endParaRPr>
          </a:p>
          <a:p>
            <a:pPr marL="0" indent="-457200">
              <a:buNone/>
            </a:pPr>
            <a:r>
              <a:rPr lang="en-US" sz="2400" dirty="0"/>
              <a:t>Builds on BM25 model idea of “aboutness”</a:t>
            </a:r>
          </a:p>
          <a:p>
            <a:r>
              <a:rPr lang="en-US" sz="2400" dirty="0"/>
              <a:t>Not just term repetition indicating aboutness</a:t>
            </a:r>
          </a:p>
          <a:p>
            <a:r>
              <a:rPr lang="en-US" sz="2400" dirty="0"/>
              <a:t>Relationship between query terms and </a:t>
            </a:r>
            <a:r>
              <a:rPr lang="en-US" sz="2400" i="1" dirty="0"/>
              <a:t>all </a:t>
            </a:r>
            <a:r>
              <a:rPr lang="en-US" sz="2400" dirty="0"/>
              <a:t>terms in the document indicates aboutness </a:t>
            </a:r>
            <a:r>
              <a:rPr lang="en-US" sz="2400" dirty="0">
                <a:solidFill>
                  <a:schemeClr val="accent5"/>
                </a:solidFill>
              </a:rPr>
              <a:t>(BM25 uses only query terms)</a:t>
            </a:r>
          </a:p>
          <a:p>
            <a:pPr marL="0" indent="0">
              <a:buNone/>
            </a:pPr>
            <a:r>
              <a:rPr lang="en-US" sz="2400" dirty="0"/>
              <a:t>Makes clever argument for different use of word and context vectors in word2vec’s CBOW/SGNS or </a:t>
            </a:r>
            <a:r>
              <a:rPr lang="en-US" sz="2400" dirty="0" err="1"/>
              <a:t>GloVe</a:t>
            </a:r>
            <a:endParaRPr lang="en-US" sz="2400" dirty="0"/>
          </a:p>
        </p:txBody>
      </p:sp>
    </p:spTree>
    <p:extLst>
      <p:ext uri="{BB962C8B-B14F-4D97-AF65-F5344CB8AC3E}">
        <p14:creationId xmlns:p14="http://schemas.microsoft.com/office/powerpoint/2010/main" val="31530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document aboutness: </a:t>
            </a:r>
            <a:br>
              <a:rPr lang="en-US" dirty="0"/>
            </a:br>
            <a:r>
              <a:rPr lang="en-US" dirty="0"/>
              <a:t>Results from a search for </a:t>
            </a:r>
            <a:r>
              <a:rPr lang="en-US" dirty="0">
                <a:solidFill>
                  <a:schemeClr val="accent6"/>
                </a:solidFill>
              </a:rPr>
              <a:t>Albuquerque</a:t>
            </a:r>
          </a:p>
        </p:txBody>
      </p:sp>
      <p:pic>
        <p:nvPicPr>
          <p:cNvPr id="3" name="Picture 2"/>
          <p:cNvPicPr>
            <a:picLocks noChangeAspect="1"/>
          </p:cNvPicPr>
          <p:nvPr/>
        </p:nvPicPr>
        <p:blipFill>
          <a:blip r:embed="rId3"/>
          <a:stretch>
            <a:fillRect/>
          </a:stretch>
        </p:blipFill>
        <p:spPr>
          <a:xfrm>
            <a:off x="2276668" y="4286910"/>
            <a:ext cx="5343332" cy="2418690"/>
          </a:xfrm>
          <a:prstGeom prst="rect">
            <a:avLst/>
          </a:prstGeom>
        </p:spPr>
      </p:pic>
      <p:pic>
        <p:nvPicPr>
          <p:cNvPr id="4" name="Picture 3"/>
          <p:cNvPicPr>
            <a:picLocks noChangeAspect="1"/>
          </p:cNvPicPr>
          <p:nvPr/>
        </p:nvPicPr>
        <p:blipFill>
          <a:blip r:embed="rId4"/>
          <a:stretch>
            <a:fillRect/>
          </a:stretch>
        </p:blipFill>
        <p:spPr>
          <a:xfrm>
            <a:off x="2276668" y="1600200"/>
            <a:ext cx="5343332" cy="2438400"/>
          </a:xfrm>
          <a:prstGeom prst="rect">
            <a:avLst/>
          </a:prstGeom>
        </p:spPr>
      </p:pic>
      <p:sp>
        <p:nvSpPr>
          <p:cNvPr id="5" name="TextBox 4"/>
          <p:cNvSpPr txBox="1"/>
          <p:nvPr/>
        </p:nvSpPr>
        <p:spPr>
          <a:xfrm>
            <a:off x="1219200" y="1600200"/>
            <a:ext cx="660758" cy="707886"/>
          </a:xfrm>
          <a:prstGeom prst="rect">
            <a:avLst/>
          </a:prstGeom>
          <a:noFill/>
        </p:spPr>
        <p:txBody>
          <a:bodyPr wrap="none" rtlCol="0">
            <a:spAutoFit/>
          </a:bodyPr>
          <a:lstStyle/>
          <a:p>
            <a:r>
              <a:rPr lang="en-US" sz="4000" i="1" dirty="0"/>
              <a:t>d</a:t>
            </a:r>
            <a:r>
              <a:rPr lang="en-US" sz="4000" baseline="-25000" dirty="0"/>
              <a:t>1</a:t>
            </a:r>
          </a:p>
        </p:txBody>
      </p:sp>
      <p:sp>
        <p:nvSpPr>
          <p:cNvPr id="6" name="TextBox 5"/>
          <p:cNvSpPr txBox="1"/>
          <p:nvPr/>
        </p:nvSpPr>
        <p:spPr>
          <a:xfrm>
            <a:off x="1219200" y="4286910"/>
            <a:ext cx="660758" cy="707886"/>
          </a:xfrm>
          <a:prstGeom prst="rect">
            <a:avLst/>
          </a:prstGeom>
          <a:noFill/>
        </p:spPr>
        <p:txBody>
          <a:bodyPr wrap="none" rtlCol="0">
            <a:spAutoFit/>
          </a:bodyPr>
          <a:lstStyle/>
          <a:p>
            <a:r>
              <a:rPr lang="en-US" sz="4000" i="1" dirty="0"/>
              <a:t>d</a:t>
            </a:r>
            <a:r>
              <a:rPr lang="en-US" sz="4000" baseline="-25000" dirty="0"/>
              <a:t>2</a:t>
            </a:r>
          </a:p>
        </p:txBody>
      </p:sp>
    </p:spTree>
    <p:extLst>
      <p:ext uri="{BB962C8B-B14F-4D97-AF65-F5344CB8AC3E}">
        <p14:creationId xmlns:p14="http://schemas.microsoft.com/office/powerpoint/2010/main" val="2016867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2 word embeddings</a:t>
            </a:r>
          </a:p>
        </p:txBody>
      </p:sp>
      <p:pic>
        <p:nvPicPr>
          <p:cNvPr id="4" name="Picture 3"/>
          <p:cNvPicPr>
            <a:picLocks noChangeAspect="1"/>
          </p:cNvPicPr>
          <p:nvPr/>
        </p:nvPicPr>
        <p:blipFill>
          <a:blip r:embed="rId3"/>
          <a:stretch>
            <a:fillRect/>
          </a:stretch>
        </p:blipFill>
        <p:spPr>
          <a:xfrm>
            <a:off x="1447800" y="2451848"/>
            <a:ext cx="5727698" cy="4043082"/>
          </a:xfrm>
          <a:prstGeom prst="rect">
            <a:avLst/>
          </a:prstGeom>
        </p:spPr>
      </p:pic>
      <p:sp>
        <p:nvSpPr>
          <p:cNvPr id="5" name="TextBox 4"/>
          <p:cNvSpPr txBox="1"/>
          <p:nvPr/>
        </p:nvSpPr>
        <p:spPr>
          <a:xfrm>
            <a:off x="533400" y="1905000"/>
            <a:ext cx="4160113" cy="369332"/>
          </a:xfrm>
          <a:prstGeom prst="rect">
            <a:avLst/>
          </a:prstGeom>
          <a:noFill/>
        </p:spPr>
        <p:txBody>
          <a:bodyPr wrap="none" rtlCol="0">
            <a:spAutoFit/>
          </a:bodyPr>
          <a:lstStyle/>
          <a:p>
            <a:r>
              <a:rPr lang="en-US" dirty="0"/>
              <a:t>word2vec model with 1 word of context</a:t>
            </a:r>
          </a:p>
        </p:txBody>
      </p:sp>
      <p:sp>
        <p:nvSpPr>
          <p:cNvPr id="6" name="TextBox 5"/>
          <p:cNvSpPr txBox="1"/>
          <p:nvPr/>
        </p:nvSpPr>
        <p:spPr>
          <a:xfrm>
            <a:off x="533400" y="3999130"/>
            <a:ext cx="813043" cy="646331"/>
          </a:xfrm>
          <a:prstGeom prst="rect">
            <a:avLst/>
          </a:prstGeom>
          <a:noFill/>
        </p:spPr>
        <p:txBody>
          <a:bodyPr wrap="none" rtlCol="0">
            <a:spAutoFit/>
          </a:bodyPr>
          <a:lstStyle/>
          <a:p>
            <a:r>
              <a:rPr lang="en-US" dirty="0">
                <a:solidFill>
                  <a:schemeClr val="accent5"/>
                </a:solidFill>
              </a:rPr>
              <a:t>Focus</a:t>
            </a:r>
            <a:br>
              <a:rPr lang="en-US" dirty="0">
                <a:solidFill>
                  <a:schemeClr val="accent5"/>
                </a:solidFill>
              </a:rPr>
            </a:br>
            <a:r>
              <a:rPr lang="en-US" dirty="0">
                <a:solidFill>
                  <a:schemeClr val="accent5"/>
                </a:solidFill>
              </a:rPr>
              <a:t>word</a:t>
            </a:r>
          </a:p>
        </p:txBody>
      </p:sp>
      <p:sp>
        <p:nvSpPr>
          <p:cNvPr id="7" name="TextBox 6"/>
          <p:cNvSpPr txBox="1"/>
          <p:nvPr/>
        </p:nvSpPr>
        <p:spPr>
          <a:xfrm>
            <a:off x="6924320" y="3999131"/>
            <a:ext cx="979755" cy="646331"/>
          </a:xfrm>
          <a:prstGeom prst="rect">
            <a:avLst/>
          </a:prstGeom>
          <a:noFill/>
        </p:spPr>
        <p:txBody>
          <a:bodyPr wrap="none" rtlCol="0">
            <a:spAutoFit/>
          </a:bodyPr>
          <a:lstStyle/>
          <a:p>
            <a:r>
              <a:rPr lang="en-US" dirty="0">
                <a:solidFill>
                  <a:schemeClr val="accent5"/>
                </a:solidFill>
              </a:rPr>
              <a:t>Context</a:t>
            </a:r>
            <a:br>
              <a:rPr lang="en-US" dirty="0">
                <a:solidFill>
                  <a:schemeClr val="accent5"/>
                </a:solidFill>
              </a:rPr>
            </a:br>
            <a:r>
              <a:rPr lang="en-US" dirty="0">
                <a:solidFill>
                  <a:schemeClr val="accent5"/>
                </a:solidFill>
              </a:rPr>
              <a:t>word</a:t>
            </a:r>
          </a:p>
        </p:txBody>
      </p:sp>
      <p:sp>
        <p:nvSpPr>
          <p:cNvPr id="8" name="TextBox 7"/>
          <p:cNvSpPr txBox="1"/>
          <p:nvPr/>
        </p:nvSpPr>
        <p:spPr>
          <a:xfrm>
            <a:off x="2286000" y="2895600"/>
            <a:ext cx="1467068" cy="1200329"/>
          </a:xfrm>
          <a:prstGeom prst="rect">
            <a:avLst/>
          </a:prstGeom>
          <a:noFill/>
        </p:spPr>
        <p:txBody>
          <a:bodyPr wrap="none" rtlCol="0">
            <a:spAutoFit/>
          </a:bodyPr>
          <a:lstStyle/>
          <a:p>
            <a:r>
              <a:rPr lang="en-US" dirty="0">
                <a:solidFill>
                  <a:schemeClr val="accent5"/>
                </a:solidFill>
              </a:rPr>
              <a:t>W</a:t>
            </a:r>
            <a:r>
              <a:rPr lang="en-US" baseline="-25000" dirty="0">
                <a:solidFill>
                  <a:schemeClr val="accent5"/>
                </a:solidFill>
              </a:rPr>
              <a:t>IN</a:t>
            </a:r>
            <a:br>
              <a:rPr lang="en-US" dirty="0">
                <a:solidFill>
                  <a:schemeClr val="accent5"/>
                </a:solidFill>
              </a:rPr>
            </a:br>
            <a:r>
              <a:rPr lang="en-US" dirty="0">
                <a:solidFill>
                  <a:schemeClr val="accent5"/>
                </a:solidFill>
              </a:rPr>
              <a:t>Embeddings</a:t>
            </a:r>
          </a:p>
          <a:p>
            <a:r>
              <a:rPr lang="en-US" dirty="0">
                <a:solidFill>
                  <a:schemeClr val="accent5"/>
                </a:solidFill>
              </a:rPr>
              <a:t>for focus</a:t>
            </a:r>
          </a:p>
          <a:p>
            <a:r>
              <a:rPr lang="en-US" dirty="0">
                <a:solidFill>
                  <a:schemeClr val="accent5"/>
                </a:solidFill>
              </a:rPr>
              <a:t>words</a:t>
            </a:r>
          </a:p>
        </p:txBody>
      </p:sp>
      <p:sp>
        <p:nvSpPr>
          <p:cNvPr id="9" name="TextBox 8"/>
          <p:cNvSpPr txBox="1"/>
          <p:nvPr/>
        </p:nvSpPr>
        <p:spPr>
          <a:xfrm>
            <a:off x="4876800" y="2895600"/>
            <a:ext cx="1467068" cy="1200329"/>
          </a:xfrm>
          <a:prstGeom prst="rect">
            <a:avLst/>
          </a:prstGeom>
          <a:noFill/>
        </p:spPr>
        <p:txBody>
          <a:bodyPr wrap="none" rtlCol="0">
            <a:spAutoFit/>
          </a:bodyPr>
          <a:lstStyle/>
          <a:p>
            <a:r>
              <a:rPr lang="en-US" dirty="0">
                <a:solidFill>
                  <a:schemeClr val="accent5"/>
                </a:solidFill>
              </a:rPr>
              <a:t>W</a:t>
            </a:r>
            <a:r>
              <a:rPr lang="en-US" baseline="-25000" dirty="0">
                <a:solidFill>
                  <a:schemeClr val="accent5"/>
                </a:solidFill>
              </a:rPr>
              <a:t>OUT</a:t>
            </a:r>
            <a:br>
              <a:rPr lang="en-US" dirty="0">
                <a:solidFill>
                  <a:schemeClr val="accent5"/>
                </a:solidFill>
              </a:rPr>
            </a:br>
            <a:r>
              <a:rPr lang="en-US" dirty="0">
                <a:solidFill>
                  <a:schemeClr val="accent5"/>
                </a:solidFill>
              </a:rPr>
              <a:t>Embeddings</a:t>
            </a:r>
          </a:p>
          <a:p>
            <a:r>
              <a:rPr lang="en-US" dirty="0">
                <a:solidFill>
                  <a:schemeClr val="accent5"/>
                </a:solidFill>
              </a:rPr>
              <a:t>for context</a:t>
            </a:r>
          </a:p>
          <a:p>
            <a:r>
              <a:rPr lang="en-US" dirty="0">
                <a:solidFill>
                  <a:schemeClr val="accent5"/>
                </a:solidFill>
              </a:rPr>
              <a:t>words</a:t>
            </a:r>
          </a:p>
        </p:txBody>
      </p:sp>
      <p:sp>
        <p:nvSpPr>
          <p:cNvPr id="10" name="TextBox 9"/>
          <p:cNvSpPr txBox="1"/>
          <p:nvPr/>
        </p:nvSpPr>
        <p:spPr>
          <a:xfrm>
            <a:off x="2804345" y="5848599"/>
            <a:ext cx="3014608" cy="646331"/>
          </a:xfrm>
          <a:prstGeom prst="rect">
            <a:avLst/>
          </a:prstGeom>
          <a:noFill/>
        </p:spPr>
        <p:txBody>
          <a:bodyPr wrap="none" rtlCol="0">
            <a:spAutoFit/>
          </a:bodyPr>
          <a:lstStyle/>
          <a:p>
            <a:r>
              <a:rPr lang="en-US" dirty="0">
                <a:solidFill>
                  <a:schemeClr val="accent5"/>
                </a:solidFill>
              </a:rPr>
              <a:t>We can gain by using these</a:t>
            </a:r>
            <a:br>
              <a:rPr lang="en-US" dirty="0">
                <a:solidFill>
                  <a:schemeClr val="accent5"/>
                </a:solidFill>
              </a:rPr>
            </a:br>
            <a:r>
              <a:rPr lang="en-US" dirty="0">
                <a:solidFill>
                  <a:schemeClr val="accent5"/>
                </a:solidFill>
              </a:rPr>
              <a:t>two embeddings differently</a:t>
            </a:r>
          </a:p>
        </p:txBody>
      </p:sp>
      <p:cxnSp>
        <p:nvCxnSpPr>
          <p:cNvPr id="12" name="Straight Arrow Connector 11"/>
          <p:cNvCxnSpPr>
            <a:stCxn id="10" idx="0"/>
          </p:cNvCxnSpPr>
          <p:nvPr/>
        </p:nvCxnSpPr>
        <p:spPr>
          <a:xfrm flipH="1" flipV="1">
            <a:off x="3124200" y="4800600"/>
            <a:ext cx="1187449" cy="1047999"/>
          </a:xfrm>
          <a:prstGeom prst="straightConnector1">
            <a:avLst/>
          </a:prstGeom>
          <a:ln w="38100">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p:cNvCxnSpPr>
          <p:nvPr/>
        </p:nvCxnSpPr>
        <p:spPr>
          <a:xfrm flipV="1">
            <a:off x="4311649" y="4800600"/>
            <a:ext cx="1098551" cy="1047999"/>
          </a:xfrm>
          <a:prstGeom prst="straightConnector1">
            <a:avLst/>
          </a:prstGeom>
          <a:ln w="38100">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57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2 word embeddings</a:t>
            </a:r>
          </a:p>
        </p:txBody>
      </p:sp>
      <p:pic>
        <p:nvPicPr>
          <p:cNvPr id="3" name="Picture 2"/>
          <p:cNvPicPr>
            <a:picLocks noChangeAspect="1"/>
          </p:cNvPicPr>
          <p:nvPr/>
        </p:nvPicPr>
        <p:blipFill>
          <a:blip r:embed="rId3"/>
          <a:stretch>
            <a:fillRect/>
          </a:stretch>
        </p:blipFill>
        <p:spPr>
          <a:xfrm>
            <a:off x="588903" y="1905000"/>
            <a:ext cx="7966193" cy="3934522"/>
          </a:xfrm>
          <a:prstGeom prst="rect">
            <a:avLst/>
          </a:prstGeom>
        </p:spPr>
      </p:pic>
    </p:spTree>
    <p:extLst>
      <p:ext uri="{BB962C8B-B14F-4D97-AF65-F5344CB8AC3E}">
        <p14:creationId xmlns:p14="http://schemas.microsoft.com/office/powerpoint/2010/main" val="1657560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Embedding Space Model (DESM)</a:t>
            </a:r>
          </a:p>
        </p:txBody>
      </p:sp>
      <p:sp>
        <p:nvSpPr>
          <p:cNvPr id="3" name="Content Placeholder 2"/>
          <p:cNvSpPr>
            <a:spLocks noGrp="1"/>
          </p:cNvSpPr>
          <p:nvPr>
            <p:ph idx="1"/>
          </p:nvPr>
        </p:nvSpPr>
        <p:spPr/>
        <p:txBody>
          <a:bodyPr/>
          <a:lstStyle/>
          <a:p>
            <a:r>
              <a:rPr lang="en-US" dirty="0"/>
              <a:t>Simple model</a:t>
            </a:r>
          </a:p>
          <a:p>
            <a:r>
              <a:rPr lang="en-US" dirty="0"/>
              <a:t>A document is represented by the centroid of its word vectors</a:t>
            </a:r>
          </a:p>
          <a:p>
            <a:endParaRPr lang="en-US" dirty="0"/>
          </a:p>
          <a:p>
            <a:endParaRPr lang="en-US" dirty="0"/>
          </a:p>
          <a:p>
            <a:r>
              <a:rPr lang="en-US" dirty="0"/>
              <a:t>Query-document similarity is average over query words of cosine similarity</a:t>
            </a:r>
          </a:p>
          <a:p>
            <a:endParaRPr lang="en-US" dirty="0"/>
          </a:p>
        </p:txBody>
      </p:sp>
      <p:pic>
        <p:nvPicPr>
          <p:cNvPr id="4" name="Picture 3"/>
          <p:cNvPicPr>
            <a:picLocks noChangeAspect="1"/>
          </p:cNvPicPr>
          <p:nvPr/>
        </p:nvPicPr>
        <p:blipFill>
          <a:blip r:embed="rId3"/>
          <a:stretch>
            <a:fillRect/>
          </a:stretch>
        </p:blipFill>
        <p:spPr>
          <a:xfrm>
            <a:off x="952500" y="5039012"/>
            <a:ext cx="7239000" cy="1508760"/>
          </a:xfrm>
          <a:prstGeom prst="rect">
            <a:avLst/>
          </a:prstGeom>
        </p:spPr>
      </p:pic>
      <p:pic>
        <p:nvPicPr>
          <p:cNvPr id="5" name="Picture 4"/>
          <p:cNvPicPr>
            <a:picLocks noChangeAspect="1"/>
          </p:cNvPicPr>
          <p:nvPr/>
        </p:nvPicPr>
        <p:blipFill>
          <a:blip r:embed="rId4"/>
          <a:stretch>
            <a:fillRect/>
          </a:stretch>
        </p:blipFill>
        <p:spPr>
          <a:xfrm>
            <a:off x="3276600" y="2562512"/>
            <a:ext cx="4279900" cy="1514188"/>
          </a:xfrm>
          <a:prstGeom prst="rect">
            <a:avLst/>
          </a:prstGeom>
        </p:spPr>
      </p:pic>
    </p:spTree>
    <p:extLst>
      <p:ext uri="{BB962C8B-B14F-4D97-AF65-F5344CB8AC3E}">
        <p14:creationId xmlns:p14="http://schemas.microsoft.com/office/powerpoint/2010/main" val="2056839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Embedding Space Model (DESM)</a:t>
            </a:r>
          </a:p>
        </p:txBody>
      </p:sp>
      <p:sp>
        <p:nvSpPr>
          <p:cNvPr id="3" name="Content Placeholder 2"/>
          <p:cNvSpPr>
            <a:spLocks noGrp="1"/>
          </p:cNvSpPr>
          <p:nvPr>
            <p:ph idx="1"/>
          </p:nvPr>
        </p:nvSpPr>
        <p:spPr/>
        <p:txBody>
          <a:bodyPr/>
          <a:lstStyle/>
          <a:p>
            <a:r>
              <a:rPr lang="en-US" dirty="0"/>
              <a:t>What works best is to use the OUT vectors for the document and the IN vectors for the query</a:t>
            </a:r>
          </a:p>
          <a:p>
            <a:endParaRPr lang="en-US" dirty="0"/>
          </a:p>
          <a:p>
            <a:endParaRPr lang="en-US" dirty="0"/>
          </a:p>
          <a:p>
            <a:endParaRPr lang="en-US" dirty="0"/>
          </a:p>
          <a:p>
            <a:r>
              <a:rPr lang="en-US" dirty="0"/>
              <a:t>This way similarity measures </a:t>
            </a:r>
            <a:r>
              <a:rPr lang="en-US" i="1" dirty="0"/>
              <a:t>aboutness</a:t>
            </a:r>
            <a:r>
              <a:rPr lang="en-US" dirty="0"/>
              <a:t> – words that appear with this word – which is more useful in this context than </a:t>
            </a:r>
            <a:r>
              <a:rPr lang="en-US" i="1" dirty="0"/>
              <a:t>(distributional) semantic similarity</a:t>
            </a:r>
            <a:endParaRPr lang="en-US" dirty="0"/>
          </a:p>
        </p:txBody>
      </p:sp>
      <p:pic>
        <p:nvPicPr>
          <p:cNvPr id="4" name="Picture 3"/>
          <p:cNvPicPr>
            <a:picLocks noChangeAspect="1"/>
          </p:cNvPicPr>
          <p:nvPr/>
        </p:nvPicPr>
        <p:blipFill>
          <a:blip r:embed="rId2"/>
          <a:stretch>
            <a:fillRect/>
          </a:stretch>
        </p:blipFill>
        <p:spPr>
          <a:xfrm>
            <a:off x="990600" y="2697396"/>
            <a:ext cx="7467600" cy="1036404"/>
          </a:xfrm>
          <a:prstGeom prst="rect">
            <a:avLst/>
          </a:prstGeom>
        </p:spPr>
      </p:pic>
    </p:spTree>
    <p:extLst>
      <p:ext uri="{BB962C8B-B14F-4D97-AF65-F5344CB8AC3E}">
        <p14:creationId xmlns:p14="http://schemas.microsoft.com/office/powerpoint/2010/main" val="1748248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a:t>
            </a:r>
          </a:p>
        </p:txBody>
      </p:sp>
      <p:sp>
        <p:nvSpPr>
          <p:cNvPr id="3" name="Content Placeholder 2"/>
          <p:cNvSpPr>
            <a:spLocks noGrp="1"/>
          </p:cNvSpPr>
          <p:nvPr>
            <p:ph idx="1"/>
          </p:nvPr>
        </p:nvSpPr>
        <p:spPr/>
        <p:txBody>
          <a:bodyPr/>
          <a:lstStyle/>
          <a:p>
            <a:r>
              <a:rPr lang="en-US" dirty="0"/>
              <a:t>Train word2vec from either</a:t>
            </a:r>
          </a:p>
          <a:p>
            <a:pPr lvl="1"/>
            <a:r>
              <a:rPr lang="en-US" dirty="0"/>
              <a:t>600 million Bing queries</a:t>
            </a:r>
          </a:p>
          <a:p>
            <a:pPr lvl="1"/>
            <a:r>
              <a:rPr lang="en-US" dirty="0"/>
              <a:t>342 million web document sentences</a:t>
            </a:r>
          </a:p>
          <a:p>
            <a:r>
              <a:rPr lang="en-US" dirty="0"/>
              <a:t>Test on 7,741 randomly sampled Bing queries</a:t>
            </a:r>
          </a:p>
          <a:p>
            <a:pPr lvl="1"/>
            <a:r>
              <a:rPr lang="en-US" dirty="0"/>
              <a:t>5 level </a:t>
            </a:r>
            <a:r>
              <a:rPr lang="en-US" dirty="0" err="1"/>
              <a:t>eval</a:t>
            </a:r>
            <a:r>
              <a:rPr lang="en-US" dirty="0"/>
              <a:t> (Perfect, Excellent, Good, Fair, Bad)</a:t>
            </a:r>
          </a:p>
          <a:p>
            <a:r>
              <a:rPr lang="en-US" dirty="0"/>
              <a:t>Two approaches</a:t>
            </a:r>
          </a:p>
          <a:p>
            <a:pPr marL="914400" lvl="1" indent="-457200">
              <a:buFont typeface="+mj-lt"/>
              <a:buAutoNum type="arabicPeriod"/>
            </a:pPr>
            <a:r>
              <a:rPr lang="en-US" dirty="0"/>
              <a:t>Use DESM model to </a:t>
            </a:r>
            <a:r>
              <a:rPr lang="en-US" dirty="0" err="1"/>
              <a:t>rerank</a:t>
            </a:r>
            <a:r>
              <a:rPr lang="en-US" dirty="0"/>
              <a:t> top results from BM25</a:t>
            </a:r>
          </a:p>
          <a:p>
            <a:pPr marL="914400" lvl="1" indent="-457200">
              <a:buFont typeface="+mj-lt"/>
              <a:buAutoNum type="arabicPeriod"/>
            </a:pPr>
            <a:r>
              <a:rPr lang="en-US" dirty="0"/>
              <a:t>Use DESM alone or a mixture model of it and BM25</a:t>
            </a:r>
          </a:p>
        </p:txBody>
      </p:sp>
      <p:pic>
        <p:nvPicPr>
          <p:cNvPr id="4" name="Picture 3"/>
          <p:cNvPicPr>
            <a:picLocks noChangeAspect="1"/>
          </p:cNvPicPr>
          <p:nvPr/>
        </p:nvPicPr>
        <p:blipFill>
          <a:blip r:embed="rId2"/>
          <a:stretch>
            <a:fillRect/>
          </a:stretch>
        </p:blipFill>
        <p:spPr>
          <a:xfrm>
            <a:off x="1412760" y="5486400"/>
            <a:ext cx="7426440" cy="877846"/>
          </a:xfrm>
          <a:prstGeom prst="rect">
            <a:avLst/>
          </a:prstGeom>
        </p:spPr>
      </p:pic>
    </p:spTree>
    <p:extLst>
      <p:ext uri="{BB962C8B-B14F-4D97-AF65-F5344CB8AC3E}">
        <p14:creationId xmlns:p14="http://schemas.microsoft.com/office/powerpoint/2010/main" val="132582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log query expansion</a:t>
            </a:r>
          </a:p>
        </p:txBody>
      </p:sp>
      <p:sp>
        <p:nvSpPr>
          <p:cNvPr id="3" name="Content Placeholder 2"/>
          <p:cNvSpPr>
            <a:spLocks noGrp="1"/>
          </p:cNvSpPr>
          <p:nvPr>
            <p:ph idx="1"/>
          </p:nvPr>
        </p:nvSpPr>
        <p:spPr/>
        <p:txBody>
          <a:bodyPr/>
          <a:lstStyle/>
          <a:p>
            <a:r>
              <a:rPr lang="en-US" dirty="0"/>
              <a:t>Context-free query expansion ends up problematic</a:t>
            </a:r>
          </a:p>
          <a:p>
            <a:pPr lvl="1"/>
            <a:r>
              <a:rPr lang="en-US" dirty="0"/>
              <a:t>[wet ground] ≈ [wet earth]</a:t>
            </a:r>
          </a:p>
          <a:p>
            <a:pPr lvl="1"/>
            <a:r>
              <a:rPr lang="en-US" dirty="0"/>
              <a:t>So expand [ground] ⇒ [ground earth]</a:t>
            </a:r>
          </a:p>
          <a:p>
            <a:pPr lvl="1"/>
            <a:r>
              <a:rPr lang="en-US" dirty="0"/>
              <a:t>But [ground coffee] ≠ [earth coffee]</a:t>
            </a:r>
          </a:p>
          <a:p>
            <a:r>
              <a:rPr lang="en-US" dirty="0"/>
              <a:t>You can learn query context-specific rewritings from search logs by attempting to identify the same user making a second attempt at the same user need</a:t>
            </a:r>
          </a:p>
          <a:p>
            <a:pPr lvl="1"/>
            <a:r>
              <a:rPr lang="en-US" dirty="0"/>
              <a:t>[Hinton word vector]</a:t>
            </a:r>
          </a:p>
          <a:p>
            <a:pPr lvl="1"/>
            <a:r>
              <a:rPr lang="en-US" dirty="0"/>
              <a:t>[Hinton word embedding]</a:t>
            </a:r>
          </a:p>
          <a:p>
            <a:r>
              <a:rPr lang="en-US" dirty="0"/>
              <a:t>In this context, [vector] ≈ [embedding]</a:t>
            </a:r>
          </a:p>
          <a:p>
            <a:pPr lvl="1"/>
            <a:r>
              <a:rPr lang="en-US" dirty="0"/>
              <a:t>But not when talking about a </a:t>
            </a:r>
            <a:r>
              <a:rPr lang="en-US" i="1" dirty="0"/>
              <a:t>disease vector </a:t>
            </a:r>
            <a:r>
              <a:rPr lang="en-US" dirty="0"/>
              <a:t>or C++!</a:t>
            </a:r>
          </a:p>
          <a:p>
            <a:pPr lvl="1"/>
            <a:endParaRPr lang="en-US" dirty="0"/>
          </a:p>
        </p:txBody>
      </p:sp>
    </p:spTree>
    <p:extLst>
      <p:ext uri="{BB962C8B-B14F-4D97-AF65-F5344CB8AC3E}">
        <p14:creationId xmlns:p14="http://schemas.microsoft.com/office/powerpoint/2010/main" val="32087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reranking </a:t>
            </a:r>
            <a:r>
              <a:rPr lang="en-US" i="1" dirty="0"/>
              <a:t>k-</a:t>
            </a:r>
            <a:r>
              <a:rPr lang="en-US" dirty="0"/>
              <a:t>best list </a:t>
            </a:r>
          </a:p>
        </p:txBody>
      </p:sp>
      <p:sp>
        <p:nvSpPr>
          <p:cNvPr id="6" name="Content Placeholder 5"/>
          <p:cNvSpPr>
            <a:spLocks noGrp="1"/>
          </p:cNvSpPr>
          <p:nvPr>
            <p:ph idx="1"/>
          </p:nvPr>
        </p:nvSpPr>
        <p:spPr>
          <a:xfrm>
            <a:off x="457200" y="5410200"/>
            <a:ext cx="8229600" cy="1143000"/>
          </a:xfrm>
        </p:spPr>
        <p:txBody>
          <a:bodyPr/>
          <a:lstStyle/>
          <a:p>
            <a:pPr marL="0" indent="0">
              <a:buNone/>
            </a:pPr>
            <a:r>
              <a:rPr lang="en-US" dirty="0"/>
              <a:t>Pretty decent gains – e.g., 2% for NDCG@3</a:t>
            </a:r>
          </a:p>
          <a:p>
            <a:pPr marL="0" indent="0">
              <a:buNone/>
            </a:pPr>
            <a:r>
              <a:rPr lang="en-US" dirty="0"/>
              <a:t>Gains are bigger for model trained on queries than docs</a:t>
            </a:r>
          </a:p>
        </p:txBody>
      </p:sp>
      <p:pic>
        <p:nvPicPr>
          <p:cNvPr id="4" name="Picture 3"/>
          <p:cNvPicPr>
            <a:picLocks noChangeAspect="1"/>
          </p:cNvPicPr>
          <p:nvPr/>
        </p:nvPicPr>
        <p:blipFill>
          <a:blip r:embed="rId3"/>
          <a:stretch>
            <a:fillRect/>
          </a:stretch>
        </p:blipFill>
        <p:spPr>
          <a:xfrm>
            <a:off x="142770" y="2109110"/>
            <a:ext cx="8848830" cy="2843890"/>
          </a:xfrm>
          <a:prstGeom prst="rect">
            <a:avLst/>
          </a:prstGeom>
        </p:spPr>
      </p:pic>
    </p:spTree>
    <p:extLst>
      <p:ext uri="{BB962C8B-B14F-4D97-AF65-F5344CB8AC3E}">
        <p14:creationId xmlns:p14="http://schemas.microsoft.com/office/powerpoint/2010/main" val="30915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whole ranking system</a:t>
            </a:r>
          </a:p>
        </p:txBody>
      </p:sp>
      <p:pic>
        <p:nvPicPr>
          <p:cNvPr id="3" name="Picture 2"/>
          <p:cNvPicPr>
            <a:picLocks noChangeAspect="1"/>
          </p:cNvPicPr>
          <p:nvPr/>
        </p:nvPicPr>
        <p:blipFill>
          <a:blip r:embed="rId3"/>
          <a:stretch>
            <a:fillRect/>
          </a:stretch>
        </p:blipFill>
        <p:spPr>
          <a:xfrm>
            <a:off x="0" y="1828800"/>
            <a:ext cx="9055779" cy="3733800"/>
          </a:xfrm>
          <a:prstGeom prst="rect">
            <a:avLst/>
          </a:prstGeom>
        </p:spPr>
      </p:pic>
    </p:spTree>
    <p:extLst>
      <p:ext uri="{BB962C8B-B14F-4D97-AF65-F5344CB8AC3E}">
        <p14:creationId xmlns:p14="http://schemas.microsoft.com/office/powerpoint/2010/main" val="170812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possible explanation</a:t>
            </a:r>
          </a:p>
        </p:txBody>
      </p:sp>
      <p:sp>
        <p:nvSpPr>
          <p:cNvPr id="7" name="Content Placeholder 6"/>
          <p:cNvSpPr>
            <a:spLocks noGrp="1"/>
          </p:cNvSpPr>
          <p:nvPr>
            <p:ph idx="1"/>
          </p:nvPr>
        </p:nvSpPr>
        <p:spPr>
          <a:xfrm>
            <a:off x="457200" y="5257800"/>
            <a:ext cx="8229600" cy="1295400"/>
          </a:xfrm>
        </p:spPr>
        <p:txBody>
          <a:bodyPr/>
          <a:lstStyle/>
          <a:p>
            <a:pPr marL="0" indent="0">
              <a:buNone/>
            </a:pPr>
            <a:r>
              <a:rPr lang="en-US" dirty="0"/>
              <a:t>IN-OUT has some ability to prefer Relevant to close-by (judged) non-relevant, but it’s scores induce too much noise vs. BM25 to be usable alone</a:t>
            </a:r>
          </a:p>
        </p:txBody>
      </p:sp>
      <p:grpSp>
        <p:nvGrpSpPr>
          <p:cNvPr id="6" name="Group 5"/>
          <p:cNvGrpSpPr/>
          <p:nvPr/>
        </p:nvGrpSpPr>
        <p:grpSpPr>
          <a:xfrm>
            <a:off x="190500" y="2057400"/>
            <a:ext cx="8763000" cy="2902148"/>
            <a:chOff x="0" y="1974652"/>
            <a:chExt cx="9144000" cy="3169580"/>
          </a:xfrm>
        </p:grpSpPr>
        <p:pic>
          <p:nvPicPr>
            <p:cNvPr id="3" name="Picture 2"/>
            <p:cNvPicPr>
              <a:picLocks noChangeAspect="1"/>
            </p:cNvPicPr>
            <p:nvPr/>
          </p:nvPicPr>
          <p:blipFill>
            <a:blip r:embed="rId3"/>
            <a:stretch>
              <a:fillRect/>
            </a:stretch>
          </p:blipFill>
          <p:spPr>
            <a:xfrm>
              <a:off x="0" y="1974652"/>
              <a:ext cx="9144000" cy="2908695"/>
            </a:xfrm>
            <a:prstGeom prst="rect">
              <a:avLst/>
            </a:prstGeom>
          </p:spPr>
        </p:pic>
        <p:pic>
          <p:nvPicPr>
            <p:cNvPr id="5" name="Picture 4"/>
            <p:cNvPicPr>
              <a:picLocks noChangeAspect="1"/>
            </p:cNvPicPr>
            <p:nvPr/>
          </p:nvPicPr>
          <p:blipFill>
            <a:blip r:embed="rId4"/>
            <a:stretch>
              <a:fillRect/>
            </a:stretch>
          </p:blipFill>
          <p:spPr>
            <a:xfrm>
              <a:off x="76200" y="4800600"/>
              <a:ext cx="8839200" cy="343632"/>
            </a:xfrm>
            <a:prstGeom prst="rect">
              <a:avLst/>
            </a:prstGeom>
          </p:spPr>
        </p:pic>
      </p:grpSp>
    </p:spTree>
    <p:extLst>
      <p:ext uri="{BB962C8B-B14F-4D97-AF65-F5344CB8AC3E}">
        <p14:creationId xmlns:p14="http://schemas.microsoft.com/office/powerpoint/2010/main" val="143033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DESM conclusions</a:t>
            </a:r>
          </a:p>
        </p:txBody>
      </p:sp>
      <p:sp>
        <p:nvSpPr>
          <p:cNvPr id="3" name="Content Placeholder 2"/>
          <p:cNvSpPr>
            <a:spLocks noGrp="1"/>
          </p:cNvSpPr>
          <p:nvPr>
            <p:ph idx="1"/>
          </p:nvPr>
        </p:nvSpPr>
        <p:spPr/>
        <p:txBody>
          <a:bodyPr/>
          <a:lstStyle/>
          <a:p>
            <a:r>
              <a:rPr lang="en-US" dirty="0"/>
              <a:t>DESM is a weak ranker but effective at finding subtler similarities/aboutness</a:t>
            </a:r>
          </a:p>
          <a:p>
            <a:r>
              <a:rPr lang="en-US" dirty="0"/>
              <a:t>It is effective at, but only at, reranking at least somewhat relevant documents</a:t>
            </a:r>
          </a:p>
          <a:p>
            <a:endParaRPr lang="en-US" dirty="0"/>
          </a:p>
          <a:p>
            <a:pPr lvl="1"/>
            <a:r>
              <a:rPr lang="en-US" dirty="0"/>
              <a:t>For example, DESM can confuse Oxford and Cambridge</a:t>
            </a:r>
          </a:p>
          <a:p>
            <a:pPr lvl="1"/>
            <a:r>
              <a:rPr lang="en-US" dirty="0"/>
              <a:t>Bing rarely makes an Oxford/Cambridge mistake!</a:t>
            </a:r>
          </a:p>
          <a:p>
            <a:pPr lvl="1"/>
            <a:endParaRPr lang="en-US" dirty="0"/>
          </a:p>
        </p:txBody>
      </p:sp>
    </p:spTree>
    <p:extLst>
      <p:ext uri="{BB962C8B-B14F-4D97-AF65-F5344CB8AC3E}">
        <p14:creationId xmlns:p14="http://schemas.microsoft.com/office/powerpoint/2010/main" val="302587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A6A7-DBB4-F14A-A6B8-CC59E33C39BD}"/>
              </a:ext>
            </a:extLst>
          </p:cNvPr>
          <p:cNvSpPr>
            <a:spLocks noGrp="1"/>
          </p:cNvSpPr>
          <p:nvPr>
            <p:ph type="title"/>
          </p:nvPr>
        </p:nvSpPr>
        <p:spPr/>
        <p:txBody>
          <a:bodyPr/>
          <a:lstStyle/>
          <a:p>
            <a:r>
              <a:rPr lang="en-US" dirty="0"/>
              <a:t>What else can neural nets do in IR?</a:t>
            </a:r>
          </a:p>
        </p:txBody>
      </p:sp>
      <p:sp>
        <p:nvSpPr>
          <p:cNvPr id="3" name="Content Placeholder 2">
            <a:extLst>
              <a:ext uri="{FF2B5EF4-FFF2-40B4-BE49-F238E27FC236}">
                <a16:creationId xmlns:a16="http://schemas.microsoft.com/office/drawing/2014/main" id="{AC9D1E9D-3932-E447-A3D8-B70F6093FDFB}"/>
              </a:ext>
            </a:extLst>
          </p:cNvPr>
          <p:cNvSpPr>
            <a:spLocks noGrp="1"/>
          </p:cNvSpPr>
          <p:nvPr>
            <p:ph idx="1"/>
          </p:nvPr>
        </p:nvSpPr>
        <p:spPr>
          <a:xfrm>
            <a:off x="457200" y="1600200"/>
            <a:ext cx="5257800" cy="4953000"/>
          </a:xfrm>
        </p:spPr>
        <p:txBody>
          <a:bodyPr/>
          <a:lstStyle/>
          <a:p>
            <a:r>
              <a:rPr lang="en-US" sz="2400" dirty="0"/>
              <a:t>Use a neural network as a supervised reranker</a:t>
            </a:r>
          </a:p>
          <a:p>
            <a:r>
              <a:rPr lang="en-US" sz="2400" dirty="0"/>
              <a:t>Assume a query and document embedding network (as we have discussed)</a:t>
            </a:r>
          </a:p>
          <a:p>
            <a:r>
              <a:rPr lang="en-US" sz="2400" dirty="0"/>
              <a:t>Assume you have (</a:t>
            </a:r>
            <a:r>
              <a:rPr lang="en-US" sz="2400" dirty="0" err="1"/>
              <a:t>q,d,rel</a:t>
            </a:r>
            <a:r>
              <a:rPr lang="en-US" sz="2400" dirty="0"/>
              <a:t>) relevance data</a:t>
            </a:r>
          </a:p>
          <a:p>
            <a:r>
              <a:rPr lang="en-US" sz="2400" dirty="0"/>
              <a:t>Learn a neural network (with supervised learning) to predict relevance of (</a:t>
            </a:r>
            <a:r>
              <a:rPr lang="en-US" sz="2400" dirty="0" err="1"/>
              <a:t>q,d</a:t>
            </a:r>
            <a:r>
              <a:rPr lang="en-US" sz="2400" dirty="0"/>
              <a:t>) pair</a:t>
            </a:r>
          </a:p>
          <a:p>
            <a:r>
              <a:rPr lang="en-US" sz="2400" dirty="0"/>
              <a:t>An example of “machine-learned relevance”, which we’ll talk about more next lecture</a:t>
            </a:r>
          </a:p>
        </p:txBody>
      </p:sp>
      <p:grpSp>
        <p:nvGrpSpPr>
          <p:cNvPr id="6" name="Group 5">
            <a:extLst>
              <a:ext uri="{FF2B5EF4-FFF2-40B4-BE49-F238E27FC236}">
                <a16:creationId xmlns:a16="http://schemas.microsoft.com/office/drawing/2014/main" id="{D7F99B56-B830-CE45-8B81-52C46F45A31A}"/>
              </a:ext>
            </a:extLst>
          </p:cNvPr>
          <p:cNvGrpSpPr/>
          <p:nvPr/>
        </p:nvGrpSpPr>
        <p:grpSpPr>
          <a:xfrm>
            <a:off x="5575139" y="1752600"/>
            <a:ext cx="3124200" cy="4449762"/>
            <a:chOff x="5181600" y="1905000"/>
            <a:chExt cx="3810000" cy="4953000"/>
          </a:xfrm>
        </p:grpSpPr>
        <p:pic>
          <p:nvPicPr>
            <p:cNvPr id="4" name="Picture 3">
              <a:extLst>
                <a:ext uri="{FF2B5EF4-FFF2-40B4-BE49-F238E27FC236}">
                  <a16:creationId xmlns:a16="http://schemas.microsoft.com/office/drawing/2014/main" id="{C1BB5CB0-BE32-6046-8450-07FBF655C078}"/>
                </a:ext>
              </a:extLst>
            </p:cNvPr>
            <p:cNvPicPr>
              <a:picLocks noChangeAspect="1"/>
            </p:cNvPicPr>
            <p:nvPr/>
          </p:nvPicPr>
          <p:blipFill rotWithShape="1">
            <a:blip r:embed="rId2"/>
            <a:srcRect t="23037"/>
            <a:stretch/>
          </p:blipFill>
          <p:spPr>
            <a:xfrm>
              <a:off x="5181600" y="3124200"/>
              <a:ext cx="3810000" cy="3733800"/>
            </a:xfrm>
            <a:prstGeom prst="rect">
              <a:avLst/>
            </a:prstGeom>
          </p:spPr>
        </p:pic>
        <p:pic>
          <p:nvPicPr>
            <p:cNvPr id="5" name="Picture 4">
              <a:extLst>
                <a:ext uri="{FF2B5EF4-FFF2-40B4-BE49-F238E27FC236}">
                  <a16:creationId xmlns:a16="http://schemas.microsoft.com/office/drawing/2014/main" id="{C7E08D34-030C-6C4A-8548-7A564C5C38A8}"/>
                </a:ext>
              </a:extLst>
            </p:cNvPr>
            <p:cNvPicPr>
              <a:picLocks noChangeAspect="1"/>
            </p:cNvPicPr>
            <p:nvPr/>
          </p:nvPicPr>
          <p:blipFill rotWithShape="1">
            <a:blip r:embed="rId2"/>
            <a:srcRect b="74869"/>
            <a:stretch/>
          </p:blipFill>
          <p:spPr>
            <a:xfrm>
              <a:off x="5181600" y="1905000"/>
              <a:ext cx="3810000" cy="1219200"/>
            </a:xfrm>
            <a:prstGeom prst="rect">
              <a:avLst/>
            </a:prstGeom>
          </p:spPr>
        </p:pic>
      </p:grpSp>
    </p:spTree>
    <p:extLst>
      <p:ext uri="{BB962C8B-B14F-4D97-AF65-F5344CB8AC3E}">
        <p14:creationId xmlns:p14="http://schemas.microsoft.com/office/powerpoint/2010/main" val="4082454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2176-DE01-3443-9971-65DF35DCB1C8}"/>
              </a:ext>
            </a:extLst>
          </p:cNvPr>
          <p:cNvSpPr>
            <a:spLocks noGrp="1"/>
          </p:cNvSpPr>
          <p:nvPr>
            <p:ph type="title"/>
          </p:nvPr>
        </p:nvSpPr>
        <p:spPr/>
        <p:txBody>
          <a:bodyPr/>
          <a:lstStyle/>
          <a:p>
            <a:r>
              <a:rPr lang="en-US" dirty="0"/>
              <a:t>What else can neural nets do in IR?</a:t>
            </a:r>
          </a:p>
        </p:txBody>
      </p:sp>
      <p:sp>
        <p:nvSpPr>
          <p:cNvPr id="3" name="Content Placeholder 2">
            <a:extLst>
              <a:ext uri="{FF2B5EF4-FFF2-40B4-BE49-F238E27FC236}">
                <a16:creationId xmlns:a16="http://schemas.microsoft.com/office/drawing/2014/main" id="{57A499AC-C21C-4847-B708-A76C615015A7}"/>
              </a:ext>
            </a:extLst>
          </p:cNvPr>
          <p:cNvSpPr>
            <a:spLocks noGrp="1"/>
          </p:cNvSpPr>
          <p:nvPr>
            <p:ph idx="1"/>
          </p:nvPr>
        </p:nvSpPr>
        <p:spPr/>
        <p:txBody>
          <a:bodyPr/>
          <a:lstStyle/>
          <a:p>
            <a:r>
              <a:rPr lang="en-US" dirty="0"/>
              <a:t>BERT: Devlin, Chang, Lee, Toutanova (2018)</a:t>
            </a:r>
          </a:p>
          <a:p>
            <a:r>
              <a:rPr lang="en-US" dirty="0"/>
              <a:t>A deep transformer-based neural network</a:t>
            </a:r>
          </a:p>
          <a:p>
            <a:r>
              <a:rPr lang="en-US" dirty="0"/>
              <a:t>Builds per-token (in context) representations</a:t>
            </a:r>
          </a:p>
          <a:p>
            <a:r>
              <a:rPr lang="en-US" dirty="0"/>
              <a:t>Produces a query/document</a:t>
            </a:r>
            <a:br>
              <a:rPr lang="en-US" dirty="0"/>
            </a:br>
            <a:r>
              <a:rPr lang="en-US" dirty="0"/>
              <a:t>representation as well</a:t>
            </a:r>
          </a:p>
          <a:p>
            <a:r>
              <a:rPr lang="en-US" dirty="0"/>
              <a:t>Or jointly embed query and</a:t>
            </a:r>
            <a:br>
              <a:rPr lang="en-US" dirty="0"/>
            </a:br>
            <a:r>
              <a:rPr lang="en-US" dirty="0"/>
              <a:t>document and ask for a </a:t>
            </a:r>
            <a:br>
              <a:rPr lang="en-US" dirty="0"/>
            </a:br>
            <a:r>
              <a:rPr lang="en-US" dirty="0"/>
              <a:t>retrieval score</a:t>
            </a:r>
          </a:p>
          <a:p>
            <a:r>
              <a:rPr lang="en-US" dirty="0"/>
              <a:t>Incredibly effective!</a:t>
            </a:r>
          </a:p>
          <a:p>
            <a:r>
              <a:rPr lang="en-US" sz="2400" dirty="0">
                <a:hlinkClick r:id="rId3"/>
              </a:rPr>
              <a:t>https://arxiv.org/abs/1810.04805</a:t>
            </a:r>
            <a:endParaRPr lang="en-US" sz="2400" dirty="0"/>
          </a:p>
        </p:txBody>
      </p:sp>
      <p:pic>
        <p:nvPicPr>
          <p:cNvPr id="4" name="Picture 3">
            <a:extLst>
              <a:ext uri="{FF2B5EF4-FFF2-40B4-BE49-F238E27FC236}">
                <a16:creationId xmlns:a16="http://schemas.microsoft.com/office/drawing/2014/main" id="{45D49200-6CD1-AE49-8463-4D0CAA4EC7BD}"/>
              </a:ext>
            </a:extLst>
          </p:cNvPr>
          <p:cNvPicPr>
            <a:picLocks noChangeAspect="1"/>
          </p:cNvPicPr>
          <p:nvPr/>
        </p:nvPicPr>
        <p:blipFill rotWithShape="1">
          <a:blip r:embed="rId4"/>
          <a:srcRect r="49460"/>
          <a:stretch/>
        </p:blipFill>
        <p:spPr>
          <a:xfrm>
            <a:off x="5189474" y="3329814"/>
            <a:ext cx="3637788" cy="3223386"/>
          </a:xfrm>
          <a:prstGeom prst="rect">
            <a:avLst/>
          </a:prstGeom>
        </p:spPr>
      </p:pic>
      <p:pic>
        <p:nvPicPr>
          <p:cNvPr id="5" name="Picture 4">
            <a:extLst>
              <a:ext uri="{FF2B5EF4-FFF2-40B4-BE49-F238E27FC236}">
                <a16:creationId xmlns:a16="http://schemas.microsoft.com/office/drawing/2014/main" id="{920D7C3C-C6D2-DD45-98F1-87079D958342}"/>
              </a:ext>
            </a:extLst>
          </p:cNvPr>
          <p:cNvPicPr>
            <a:picLocks noChangeAspect="1"/>
          </p:cNvPicPr>
          <p:nvPr/>
        </p:nvPicPr>
        <p:blipFill>
          <a:blip r:embed="rId5"/>
          <a:stretch>
            <a:fillRect/>
          </a:stretch>
        </p:blipFill>
        <p:spPr>
          <a:xfrm>
            <a:off x="7452502" y="1632030"/>
            <a:ext cx="1515222" cy="1515222"/>
          </a:xfrm>
          <a:prstGeom prst="rect">
            <a:avLst/>
          </a:prstGeom>
        </p:spPr>
      </p:pic>
    </p:spTree>
    <p:extLst>
      <p:ext uri="{BB962C8B-B14F-4D97-AF65-F5344CB8AC3E}">
        <p14:creationId xmlns:p14="http://schemas.microsoft.com/office/powerpoint/2010/main" val="630462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Embed all the things!</a:t>
            </a:r>
          </a:p>
        </p:txBody>
      </p:sp>
      <p:sp>
        <p:nvSpPr>
          <p:cNvPr id="3" name="Content Placeholder 2"/>
          <p:cNvSpPr>
            <a:spLocks noGrp="1"/>
          </p:cNvSpPr>
          <p:nvPr>
            <p:ph idx="1"/>
          </p:nvPr>
        </p:nvSpPr>
        <p:spPr>
          <a:xfrm>
            <a:off x="304800" y="1600200"/>
            <a:ext cx="8382000" cy="4953000"/>
          </a:xfrm>
        </p:spPr>
        <p:txBody>
          <a:bodyPr/>
          <a:lstStyle/>
          <a:p>
            <a:pPr marL="0" indent="0">
              <a:buNone/>
            </a:pPr>
            <a:r>
              <a:rPr lang="en-US" dirty="0"/>
              <a:t>Word embeddings are the hot new technology (again!)</a:t>
            </a:r>
          </a:p>
          <a:p>
            <a:pPr marL="0" indent="0">
              <a:buNone/>
            </a:pPr>
            <a:endParaRPr lang="en-US" dirty="0"/>
          </a:p>
          <a:p>
            <a:pPr marL="0" indent="0">
              <a:buNone/>
            </a:pPr>
            <a:r>
              <a:rPr lang="en-US" dirty="0"/>
              <a:t>Lots of applications wherever knowing word context or similarity helps prediction:</a:t>
            </a:r>
          </a:p>
          <a:p>
            <a:r>
              <a:rPr lang="en-US" sz="2400" dirty="0"/>
              <a:t>Synonym handling in search</a:t>
            </a:r>
          </a:p>
          <a:p>
            <a:r>
              <a:rPr lang="en-US" sz="2400" dirty="0"/>
              <a:t>Document aboutness</a:t>
            </a:r>
          </a:p>
          <a:p>
            <a:r>
              <a:rPr lang="en-US" sz="2400" dirty="0"/>
              <a:t>Ad serving</a:t>
            </a:r>
          </a:p>
          <a:p>
            <a:r>
              <a:rPr lang="en-US" sz="2400" dirty="0"/>
              <a:t>Language models: from spelling correction to email response</a:t>
            </a:r>
          </a:p>
          <a:p>
            <a:r>
              <a:rPr lang="en-US" sz="2400" dirty="0"/>
              <a:t>Machine translation</a:t>
            </a:r>
          </a:p>
          <a:p>
            <a:r>
              <a:rPr lang="en-US" sz="2400" dirty="0"/>
              <a:t>Sentiment analysis</a:t>
            </a:r>
          </a:p>
          <a:p>
            <a:r>
              <a:rPr lang="en-US" sz="2400" dirty="0"/>
              <a:t>…</a:t>
            </a:r>
          </a:p>
        </p:txBody>
      </p:sp>
      <p:pic>
        <p:nvPicPr>
          <p:cNvPr id="4" name="Picture 3"/>
          <p:cNvPicPr>
            <a:picLocks noChangeAspect="1"/>
          </p:cNvPicPr>
          <p:nvPr/>
        </p:nvPicPr>
        <p:blipFill>
          <a:blip r:embed="rId2"/>
          <a:stretch>
            <a:fillRect/>
          </a:stretch>
        </p:blipFill>
        <p:spPr>
          <a:xfrm>
            <a:off x="7144604" y="381000"/>
            <a:ext cx="1770796" cy="920814"/>
          </a:xfrm>
          <a:prstGeom prst="rect">
            <a:avLst/>
          </a:prstGeom>
        </p:spPr>
      </p:pic>
    </p:spTree>
    <p:extLst>
      <p:ext uri="{BB962C8B-B14F-4D97-AF65-F5344CB8AC3E}">
        <p14:creationId xmlns:p14="http://schemas.microsoft.com/office/powerpoint/2010/main" val="294017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783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vs. local embedding [Diaz 2016]</a:t>
            </a:r>
          </a:p>
        </p:txBody>
      </p:sp>
      <p:pic>
        <p:nvPicPr>
          <p:cNvPr id="3" name="Picture 2"/>
          <p:cNvPicPr>
            <a:picLocks noChangeAspect="1"/>
          </p:cNvPicPr>
          <p:nvPr/>
        </p:nvPicPr>
        <p:blipFill>
          <a:blip r:embed="rId2"/>
          <a:stretch>
            <a:fillRect/>
          </a:stretch>
        </p:blipFill>
        <p:spPr>
          <a:xfrm>
            <a:off x="761999" y="1524000"/>
            <a:ext cx="5454817" cy="5334000"/>
          </a:xfrm>
          <a:prstGeom prst="rect">
            <a:avLst/>
          </a:prstGeom>
        </p:spPr>
      </p:pic>
    </p:spTree>
    <p:extLst>
      <p:ext uri="{BB962C8B-B14F-4D97-AF65-F5344CB8AC3E}">
        <p14:creationId xmlns:p14="http://schemas.microsoft.com/office/powerpoint/2010/main" val="205812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vs. local embedding [Diaz 2016]</a:t>
            </a:r>
          </a:p>
        </p:txBody>
      </p:sp>
      <p:pic>
        <p:nvPicPr>
          <p:cNvPr id="3" name="Content Placeholder 15"/>
          <p:cNvPicPr>
            <a:picLocks noChangeAspect="1"/>
          </p:cNvPicPr>
          <p:nvPr/>
        </p:nvPicPr>
        <p:blipFill rotWithShape="1">
          <a:blip r:embed="rId2"/>
          <a:srcRect b="62475"/>
          <a:stretch/>
        </p:blipFill>
        <p:spPr>
          <a:xfrm>
            <a:off x="457200" y="1676400"/>
            <a:ext cx="4169882" cy="2971800"/>
          </a:xfrm>
          <a:prstGeom prst="rect">
            <a:avLst/>
          </a:prstGeom>
        </p:spPr>
      </p:pic>
      <p:pic>
        <p:nvPicPr>
          <p:cNvPr id="4" name="Content Placeholder 15"/>
          <p:cNvPicPr>
            <a:picLocks noChangeAspect="1"/>
          </p:cNvPicPr>
          <p:nvPr/>
        </p:nvPicPr>
        <p:blipFill rotWithShape="1">
          <a:blip r:embed="rId2"/>
          <a:srcRect t="35961"/>
          <a:stretch/>
        </p:blipFill>
        <p:spPr>
          <a:xfrm>
            <a:off x="4489183" y="1600200"/>
            <a:ext cx="4197618" cy="5105400"/>
          </a:xfrm>
          <a:prstGeom prst="rect">
            <a:avLst/>
          </a:prstGeom>
        </p:spPr>
      </p:pic>
      <p:sp>
        <p:nvSpPr>
          <p:cNvPr id="5" name="TextBox 4"/>
          <p:cNvSpPr txBox="1"/>
          <p:nvPr/>
        </p:nvSpPr>
        <p:spPr>
          <a:xfrm>
            <a:off x="609600" y="4800600"/>
            <a:ext cx="3505200" cy="1585049"/>
          </a:xfrm>
          <a:prstGeom prst="rect">
            <a:avLst/>
          </a:prstGeom>
          <a:noFill/>
        </p:spPr>
        <p:txBody>
          <a:bodyPr wrap="square" rtlCol="0">
            <a:spAutoFit/>
          </a:bodyPr>
          <a:lstStyle/>
          <a:p>
            <a:pPr>
              <a:lnSpc>
                <a:spcPct val="100000"/>
              </a:lnSpc>
              <a:spcBef>
                <a:spcPts val="3000"/>
              </a:spcBef>
            </a:pPr>
            <a:r>
              <a:rPr lang="en-US" dirty="0"/>
              <a:t>Train w2v on documents from first round of retrieval</a:t>
            </a:r>
          </a:p>
          <a:p>
            <a:pPr>
              <a:lnSpc>
                <a:spcPct val="100000"/>
              </a:lnSpc>
              <a:spcBef>
                <a:spcPts val="3000"/>
              </a:spcBef>
            </a:pPr>
            <a:r>
              <a:rPr lang="en-US" dirty="0"/>
              <a:t>Fine-grained word sense disambiguation</a:t>
            </a:r>
          </a:p>
        </p:txBody>
      </p:sp>
    </p:spTree>
    <p:extLst>
      <p:ext uri="{BB962C8B-B14F-4D97-AF65-F5344CB8AC3E}">
        <p14:creationId xmlns:p14="http://schemas.microsoft.com/office/powerpoint/2010/main" val="128513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latin typeface="Calibri" charset="0"/>
                <a:ea typeface="宋体" charset="0"/>
                <a:cs typeface="宋体" charset="0"/>
              </a:rPr>
              <a:t>Automatic Thesaurus Generation</a:t>
            </a:r>
          </a:p>
        </p:txBody>
      </p:sp>
      <p:sp>
        <p:nvSpPr>
          <p:cNvPr id="55299" name="Rectangle 3"/>
          <p:cNvSpPr>
            <a:spLocks noGrp="1" noChangeArrowheads="1"/>
          </p:cNvSpPr>
          <p:nvPr>
            <p:ph type="body" idx="1"/>
          </p:nvPr>
        </p:nvSpPr>
        <p:spPr>
          <a:xfrm>
            <a:off x="685800" y="1676400"/>
            <a:ext cx="8077200" cy="4718050"/>
          </a:xfrm>
        </p:spPr>
        <p:txBody>
          <a:bodyPr/>
          <a:lstStyle/>
          <a:p>
            <a:pPr eaLnBrk="1" hangingPunct="1"/>
            <a:r>
              <a:rPr lang="en-US" altLang="zh-CN" sz="2600" dirty="0">
                <a:latin typeface="Calibri" charset="0"/>
                <a:ea typeface="宋体" charset="0"/>
                <a:cs typeface="宋体" charset="0"/>
              </a:rPr>
              <a:t>Attempt to generate a thesaurus automatically by analyzing a collection of documents</a:t>
            </a:r>
          </a:p>
          <a:p>
            <a:pPr eaLnBrk="1" hangingPunct="1"/>
            <a:r>
              <a:rPr lang="en-US" sz="2600" dirty="0">
                <a:latin typeface="Calibri" charset="0"/>
                <a:ea typeface="ＭＳ Ｐゴシック" charset="0"/>
                <a:cs typeface="ＭＳ Ｐゴシック" charset="0"/>
              </a:rPr>
              <a:t>Fundamental notion: similarity between two words</a:t>
            </a:r>
          </a:p>
          <a:p>
            <a:pPr eaLnBrk="1" hangingPunct="1"/>
            <a:r>
              <a:rPr lang="en-US" sz="2600" dirty="0">
                <a:solidFill>
                  <a:srgbClr val="C00000"/>
                </a:solidFill>
                <a:latin typeface="Calibri" charset="0"/>
                <a:ea typeface="ＭＳ Ｐゴシック" charset="0"/>
                <a:cs typeface="ＭＳ Ｐゴシック" charset="0"/>
              </a:rPr>
              <a:t>Definition 1: Two words are similar if they co-occur with similar words.</a:t>
            </a:r>
          </a:p>
          <a:p>
            <a:pPr eaLnBrk="1" hangingPunct="1"/>
            <a:r>
              <a:rPr lang="en-US" sz="2600" dirty="0">
                <a:solidFill>
                  <a:srgbClr val="C00000"/>
                </a:solidFill>
                <a:latin typeface="Calibri" charset="0"/>
                <a:ea typeface="ＭＳ Ｐゴシック" charset="0"/>
                <a:cs typeface="ＭＳ Ｐゴシック" charset="0"/>
              </a:rPr>
              <a:t>Definition 2: Two words are similar if they occur in a given grammatical relation with the same words.</a:t>
            </a:r>
          </a:p>
          <a:p>
            <a:pPr eaLnBrk="1" hangingPunct="1"/>
            <a:r>
              <a:rPr lang="en-US" sz="2600" dirty="0">
                <a:latin typeface="Calibri" charset="0"/>
                <a:ea typeface="ＭＳ Ｐゴシック" charset="0"/>
                <a:cs typeface="ＭＳ Ｐゴシック" charset="0"/>
              </a:rPr>
              <a:t>You can harvest, peel, eat, prepare, etc. apples and pears, so apples and pears must be similar.</a:t>
            </a:r>
            <a:endParaRPr lang="en-US" altLang="zh-CN" sz="2600" dirty="0">
              <a:latin typeface="Calibri" charset="0"/>
              <a:ea typeface="宋体" charset="0"/>
              <a:cs typeface="宋体" charset="0"/>
            </a:endParaRPr>
          </a:p>
          <a:p>
            <a:pPr eaLnBrk="1" hangingPunct="1"/>
            <a:r>
              <a:rPr lang="en-US" altLang="zh-CN" sz="2600" dirty="0">
                <a:solidFill>
                  <a:srgbClr val="C00000"/>
                </a:solidFill>
                <a:latin typeface="Calibri" charset="0"/>
                <a:ea typeface="宋体" charset="0"/>
                <a:cs typeface="宋体" charset="0"/>
              </a:rPr>
              <a:t>Co-occurrence based is more robust, grammatical relations are more accurate.</a:t>
            </a:r>
          </a:p>
        </p:txBody>
      </p:sp>
      <p:sp>
        <p:nvSpPr>
          <p:cNvPr id="55300" name="AutoShape 4"/>
          <p:cNvSpPr>
            <a:spLocks noChangeArrowheads="1"/>
          </p:cNvSpPr>
          <p:nvPr/>
        </p:nvSpPr>
        <p:spPr bwMode="auto">
          <a:xfrm>
            <a:off x="5257800" y="6096000"/>
            <a:ext cx="1159294" cy="400110"/>
          </a:xfrm>
          <a:prstGeom prst="leftArrowCallout">
            <a:avLst>
              <a:gd name="adj1" fmla="val 25000"/>
              <a:gd name="adj2" fmla="val 25000"/>
              <a:gd name="adj3" fmla="val 37457"/>
              <a:gd name="adj4" fmla="val 66667"/>
            </a:avLst>
          </a:prstGeom>
          <a:solidFill>
            <a:schemeClr val="accent1">
              <a:alpha val="50195"/>
            </a:schemeClr>
          </a:solidFill>
          <a:ln w="9525">
            <a:solidFill>
              <a:schemeClr val="tx1"/>
            </a:solidFill>
            <a:miter lim="800000"/>
            <a:headEnd/>
            <a:tailEnd/>
          </a:ln>
        </p:spPr>
        <p:txBody>
          <a:bodyPr wrap="none" anchor="ctr">
            <a:spAutoFit/>
          </a:bodyPr>
          <a:lstStyle/>
          <a:p>
            <a:pPr algn="ctr" eaLnBrk="0" hangingPunct="0"/>
            <a:r>
              <a:rPr lang="en-US" altLang="zh-CN" sz="2000" dirty="0">
                <a:latin typeface="+mn-lt"/>
                <a:ea typeface="宋体" charset="0"/>
                <a:cs typeface="宋体" charset="0"/>
              </a:rPr>
              <a:t>Why?</a:t>
            </a:r>
          </a:p>
        </p:txBody>
      </p:sp>
      <p:sp>
        <p:nvSpPr>
          <p:cNvPr id="55301" name="TextBox 5"/>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9.2.3</a:t>
            </a:r>
          </a:p>
        </p:txBody>
      </p:sp>
    </p:spTree>
    <p:extLst>
      <p:ext uri="{BB962C8B-B14F-4D97-AF65-F5344CB8AC3E}">
        <p14:creationId xmlns:p14="http://schemas.microsoft.com/office/powerpoint/2010/main" val="1661583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Ad-hoc retrieval using local and distributed representation </a:t>
            </a:r>
            <a:r>
              <a:rPr lang="en-US" sz="2400" dirty="0">
                <a:solidFill>
                  <a:schemeClr val="accent3"/>
                </a:solidFill>
              </a:rPr>
              <a:t>[</a:t>
            </a:r>
            <a:r>
              <a:rPr lang="en-US" sz="2400" dirty="0" err="1">
                <a:solidFill>
                  <a:schemeClr val="accent3"/>
                </a:solidFill>
              </a:rPr>
              <a:t>Mitra</a:t>
            </a:r>
            <a:r>
              <a:rPr lang="en-US" sz="2400" dirty="0">
                <a:solidFill>
                  <a:schemeClr val="accent3"/>
                </a:solidFill>
              </a:rPr>
              <a:t> et al. 2017]</a:t>
            </a:r>
            <a:endParaRPr lang="en-US" dirty="0">
              <a:solidFill>
                <a:schemeClr val="accent3"/>
              </a:solidFill>
            </a:endParaRPr>
          </a:p>
        </p:txBody>
      </p:sp>
      <p:sp>
        <p:nvSpPr>
          <p:cNvPr id="4" name="Content Placeholder 3"/>
          <p:cNvSpPr>
            <a:spLocks noGrp="1"/>
          </p:cNvSpPr>
          <p:nvPr>
            <p:ph sz="half" idx="1"/>
          </p:nvPr>
        </p:nvSpPr>
        <p:spPr>
          <a:xfrm>
            <a:off x="457200" y="1600200"/>
            <a:ext cx="5029200" cy="4525963"/>
          </a:xfrm>
        </p:spPr>
        <p:txBody>
          <a:bodyPr/>
          <a:lstStyle/>
          <a:p>
            <a:pPr>
              <a:lnSpc>
                <a:spcPct val="100000"/>
              </a:lnSpc>
              <a:spcBef>
                <a:spcPts val="1800"/>
              </a:spcBef>
            </a:pPr>
            <a:r>
              <a:rPr lang="en-US" dirty="0"/>
              <a:t>Argues both “lexical” and “semantic” matching is important for document ranking</a:t>
            </a:r>
          </a:p>
          <a:p>
            <a:pPr>
              <a:lnSpc>
                <a:spcPct val="100000"/>
              </a:lnSpc>
              <a:spcBef>
                <a:spcPts val="1800"/>
              </a:spcBef>
            </a:pPr>
            <a:r>
              <a:rPr lang="en-US" dirty="0"/>
              <a:t>Duet model is a linear combination of two DNNs using local and distributed representations of query/ document as inputs, and jointly trained on labelled data</a:t>
            </a:r>
          </a:p>
        </p:txBody>
      </p:sp>
      <p:pic>
        <p:nvPicPr>
          <p:cNvPr id="6" name="Picture 5"/>
          <p:cNvPicPr>
            <a:picLocks noChangeAspect="1"/>
          </p:cNvPicPr>
          <p:nvPr/>
        </p:nvPicPr>
        <p:blipFill rotWithShape="1">
          <a:blip r:embed="rId2"/>
          <a:srcRect l="2064" r="2609"/>
          <a:stretch/>
        </p:blipFill>
        <p:spPr>
          <a:xfrm>
            <a:off x="5915279" y="1600200"/>
            <a:ext cx="2542921" cy="5105400"/>
          </a:xfrm>
          <a:prstGeom prst="rect">
            <a:avLst/>
          </a:prstGeom>
        </p:spPr>
      </p:pic>
    </p:spTree>
    <p:extLst>
      <p:ext uri="{BB962C8B-B14F-4D97-AF65-F5344CB8AC3E}">
        <p14:creationId xmlns:p14="http://schemas.microsoft.com/office/powerpoint/2010/main" val="60570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dirty="0">
                <a:latin typeface="Calibri" charset="0"/>
                <a:ea typeface="宋体" charset="0"/>
                <a:cs typeface="宋体" charset="0"/>
              </a:rPr>
              <a:t>Simple Co-occurrence Thesaurus</a:t>
            </a:r>
          </a:p>
        </p:txBody>
      </p:sp>
      <p:sp>
        <p:nvSpPr>
          <p:cNvPr id="56323" name="Rectangle 3"/>
          <p:cNvSpPr>
            <a:spLocks noGrp="1" noChangeArrowheads="1"/>
          </p:cNvSpPr>
          <p:nvPr>
            <p:ph type="body" idx="1"/>
          </p:nvPr>
        </p:nvSpPr>
        <p:spPr>
          <a:xfrm>
            <a:off x="685800" y="1752600"/>
            <a:ext cx="7772400" cy="1447800"/>
          </a:xfrm>
        </p:spPr>
        <p:txBody>
          <a:bodyPr/>
          <a:lstStyle/>
          <a:p>
            <a:pPr eaLnBrk="1" hangingPunct="1"/>
            <a:r>
              <a:rPr lang="en-US" altLang="zh-CN" sz="2200" dirty="0">
                <a:latin typeface="Calibri" charset="0"/>
                <a:ea typeface="宋体" charset="0"/>
                <a:cs typeface="Arial" charset="0"/>
              </a:rPr>
              <a:t>Simplest way to compute one is based on term-term similarities in </a:t>
            </a:r>
            <a:r>
              <a:rPr lang="en-US" altLang="zh-CN" sz="2200" i="1" dirty="0">
                <a:latin typeface="Calibri" charset="0"/>
                <a:ea typeface="宋体" charset="0"/>
                <a:cs typeface="Arial" charset="0"/>
              </a:rPr>
              <a:t>C = AA</a:t>
            </a:r>
            <a:r>
              <a:rPr lang="en-US" altLang="zh-CN" sz="2200" i="1" baseline="30000" dirty="0">
                <a:latin typeface="Calibri" charset="0"/>
                <a:ea typeface="宋体" charset="0"/>
                <a:cs typeface="Arial" charset="0"/>
              </a:rPr>
              <a:t>T </a:t>
            </a:r>
            <a:r>
              <a:rPr lang="en-US" altLang="zh-CN" sz="2200" dirty="0">
                <a:latin typeface="Calibri" charset="0"/>
                <a:ea typeface="宋体" charset="0"/>
                <a:cs typeface="Arial" charset="0"/>
              </a:rPr>
              <a:t>where </a:t>
            </a:r>
            <a:r>
              <a:rPr lang="en-US" altLang="zh-CN" sz="2200" i="1" dirty="0">
                <a:latin typeface="Calibri" charset="0"/>
                <a:ea typeface="宋体" charset="0"/>
                <a:cs typeface="Arial" charset="0"/>
              </a:rPr>
              <a:t>A</a:t>
            </a:r>
            <a:r>
              <a:rPr lang="en-US" altLang="zh-CN" sz="2200" dirty="0">
                <a:latin typeface="Calibri" charset="0"/>
                <a:ea typeface="宋体" charset="0"/>
                <a:cs typeface="Arial" charset="0"/>
              </a:rPr>
              <a:t> is term-document matrix.</a:t>
            </a:r>
            <a:endParaRPr lang="en-US" altLang="zh-CN" sz="2200" baseline="30000" dirty="0">
              <a:latin typeface="Calibri" charset="0"/>
              <a:ea typeface="宋体" charset="0"/>
              <a:cs typeface="Arial" charset="0"/>
            </a:endParaRPr>
          </a:p>
          <a:p>
            <a:pPr eaLnBrk="1" hangingPunct="1"/>
            <a:r>
              <a:rPr lang="en-US" altLang="zh-CN" sz="2200" i="1" dirty="0" err="1">
                <a:latin typeface="Calibri" charset="0"/>
                <a:ea typeface="宋体" charset="0"/>
                <a:cs typeface="Arial" charset="0"/>
              </a:rPr>
              <a:t>w</a:t>
            </a:r>
            <a:r>
              <a:rPr lang="en-US" altLang="zh-CN" sz="2200" i="1" baseline="-25000" dirty="0" err="1">
                <a:latin typeface="Calibri" charset="0"/>
                <a:ea typeface="宋体" charset="0"/>
                <a:cs typeface="Arial" charset="0"/>
              </a:rPr>
              <a:t>i,j</a:t>
            </a:r>
            <a:r>
              <a:rPr lang="en-US" altLang="zh-CN" sz="2200" i="1" dirty="0">
                <a:latin typeface="Calibri" charset="0"/>
                <a:ea typeface="宋体" charset="0"/>
                <a:cs typeface="Arial" charset="0"/>
              </a:rPr>
              <a:t> = </a:t>
            </a:r>
            <a:r>
              <a:rPr lang="en-US" altLang="zh-CN" sz="2200" dirty="0">
                <a:latin typeface="Calibri" charset="0"/>
                <a:ea typeface="宋体" charset="0"/>
                <a:cs typeface="Arial" charset="0"/>
              </a:rPr>
              <a:t>(normalized) weight for (</a:t>
            </a:r>
            <a:r>
              <a:rPr lang="en-US" altLang="zh-CN" sz="2200" i="1" dirty="0" err="1">
                <a:latin typeface="Calibri" charset="0"/>
                <a:ea typeface="宋体" charset="0"/>
                <a:cs typeface="Arial" charset="0"/>
              </a:rPr>
              <a:t>t</a:t>
            </a:r>
            <a:r>
              <a:rPr lang="en-US" altLang="zh-CN" sz="2200" i="1" baseline="-25000" dirty="0" err="1">
                <a:latin typeface="Calibri" charset="0"/>
                <a:ea typeface="宋体" charset="0"/>
                <a:cs typeface="Arial" charset="0"/>
              </a:rPr>
              <a:t>i</a:t>
            </a:r>
            <a:r>
              <a:rPr lang="en-US" altLang="zh-CN" sz="2200" i="1" baseline="-25000" dirty="0">
                <a:latin typeface="Calibri" charset="0"/>
                <a:ea typeface="宋体" charset="0"/>
                <a:cs typeface="Arial" charset="0"/>
              </a:rPr>
              <a:t> </a:t>
            </a:r>
            <a:r>
              <a:rPr lang="en-US" altLang="zh-CN" sz="2200" i="1" dirty="0">
                <a:latin typeface="Calibri" charset="0"/>
                <a:ea typeface="宋体" charset="0"/>
                <a:cs typeface="Arial" charset="0"/>
              </a:rPr>
              <a:t>,</a:t>
            </a:r>
            <a:r>
              <a:rPr lang="en-US" altLang="zh-CN" sz="2200" b="1" i="1" dirty="0" err="1">
                <a:latin typeface="Calibri" charset="0"/>
                <a:ea typeface="宋体" charset="0"/>
                <a:cs typeface="Arial" charset="0"/>
              </a:rPr>
              <a:t>d</a:t>
            </a:r>
            <a:r>
              <a:rPr lang="en-US" altLang="zh-CN" sz="2200" i="1" baseline="-25000" dirty="0" err="1">
                <a:latin typeface="Calibri" charset="0"/>
                <a:ea typeface="宋体" charset="0"/>
                <a:cs typeface="Arial" charset="0"/>
              </a:rPr>
              <a:t>j</a:t>
            </a:r>
            <a:r>
              <a:rPr lang="en-US" altLang="zh-CN" sz="2200" dirty="0">
                <a:latin typeface="Calibri" charset="0"/>
                <a:ea typeface="宋体" charset="0"/>
                <a:cs typeface="Arial" charset="0"/>
              </a:rPr>
              <a:t>)</a:t>
            </a: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endParaRPr lang="en-US" altLang="zh-CN" sz="2200" dirty="0">
              <a:latin typeface="Calibri" charset="0"/>
              <a:ea typeface="宋体" charset="0"/>
              <a:cs typeface="Arial" charset="0"/>
            </a:endParaRPr>
          </a:p>
          <a:p>
            <a:pPr eaLnBrk="1" hangingPunct="1"/>
            <a:r>
              <a:rPr lang="en-US" altLang="zh-CN" sz="2200" dirty="0">
                <a:latin typeface="Calibri" charset="0"/>
                <a:ea typeface="宋体" charset="0"/>
                <a:cs typeface="Arial" charset="0"/>
              </a:rPr>
              <a:t>For each </a:t>
            </a:r>
            <a:r>
              <a:rPr lang="en-US" altLang="zh-CN" sz="2200" i="1" dirty="0" err="1">
                <a:latin typeface="Calibri" charset="0"/>
                <a:ea typeface="宋体" charset="0"/>
                <a:cs typeface="Arial" charset="0"/>
              </a:rPr>
              <a:t>t</a:t>
            </a:r>
            <a:r>
              <a:rPr lang="en-US" altLang="zh-CN" sz="2200" i="1" baseline="-25000" dirty="0" err="1">
                <a:latin typeface="Calibri" charset="0"/>
                <a:ea typeface="宋体" charset="0"/>
                <a:cs typeface="Arial" charset="0"/>
              </a:rPr>
              <a:t>i</a:t>
            </a:r>
            <a:r>
              <a:rPr lang="en-US" altLang="zh-CN" sz="2200" dirty="0">
                <a:latin typeface="Calibri" charset="0"/>
                <a:ea typeface="宋体" charset="0"/>
                <a:cs typeface="Arial" charset="0"/>
              </a:rPr>
              <a:t>, pick terms with high values in </a:t>
            </a:r>
            <a:r>
              <a:rPr lang="en-US" altLang="zh-CN" sz="2200" i="1" dirty="0">
                <a:latin typeface="Calibri" charset="0"/>
                <a:ea typeface="宋体" charset="0"/>
                <a:cs typeface="Arial" charset="0"/>
              </a:rPr>
              <a:t>C</a:t>
            </a:r>
            <a:r>
              <a:rPr lang="en-US" altLang="zh-CN" sz="2200" dirty="0">
                <a:latin typeface="Calibri" charset="0"/>
                <a:ea typeface="宋体" charset="0"/>
                <a:cs typeface="Arial" charset="0"/>
              </a:rPr>
              <a:t> </a:t>
            </a:r>
          </a:p>
        </p:txBody>
      </p:sp>
      <p:sp>
        <p:nvSpPr>
          <p:cNvPr id="1373188" name="Rectangle 4"/>
          <p:cNvSpPr>
            <a:spLocks noChangeArrowheads="1"/>
          </p:cNvSpPr>
          <p:nvPr/>
        </p:nvSpPr>
        <p:spPr bwMode="auto">
          <a:xfrm>
            <a:off x="1219200" y="3306763"/>
            <a:ext cx="4648200" cy="2209800"/>
          </a:xfrm>
          <a:prstGeom prst="rect">
            <a:avLst/>
          </a:prstGeom>
          <a:gradFill rotWithShape="0">
            <a:gsLst>
              <a:gs pos="0">
                <a:schemeClr val="accent1"/>
              </a:gs>
              <a:gs pos="100000">
                <a:schemeClr val="accent1">
                  <a:gamma/>
                  <a:shade val="46275"/>
                  <a:invGamma/>
                </a:schemeClr>
              </a:gs>
            </a:gsLst>
            <a:lin ang="5400000" scaled="1"/>
          </a:gradFill>
          <a:ln w="9525">
            <a:solidFill>
              <a:schemeClr val="hlink"/>
            </a:solidFill>
            <a:miter lim="800000"/>
            <a:headEnd/>
            <a:tailEnd/>
          </a:ln>
          <a:effectLst/>
        </p:spPr>
        <p:txBody>
          <a:bodyPr wrap="none" anchor="ctr"/>
          <a:lstStyle/>
          <a:p>
            <a:pPr>
              <a:defRPr/>
            </a:pPr>
            <a:endParaRPr lang="en-US">
              <a:ea typeface="+mn-ea"/>
            </a:endParaRPr>
          </a:p>
        </p:txBody>
      </p:sp>
      <p:sp>
        <p:nvSpPr>
          <p:cNvPr id="56325" name="Rectangle 5"/>
          <p:cNvSpPr>
            <a:spLocks noChangeArrowheads="1"/>
          </p:cNvSpPr>
          <p:nvPr/>
        </p:nvSpPr>
        <p:spPr bwMode="auto">
          <a:xfrm>
            <a:off x="1219200" y="3916363"/>
            <a:ext cx="4648200" cy="228600"/>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56326" name="Text Box 6"/>
          <p:cNvSpPr txBox="1">
            <a:spLocks noChangeArrowheads="1"/>
          </p:cNvSpPr>
          <p:nvPr/>
        </p:nvSpPr>
        <p:spPr bwMode="auto">
          <a:xfrm>
            <a:off x="762000" y="3810000"/>
            <a:ext cx="685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r>
              <a:rPr lang="en-US" altLang="zh-CN" b="1" i="1">
                <a:latin typeface="Tahoma" charset="0"/>
                <a:ea typeface="宋体" charset="0"/>
                <a:cs typeface="宋体" charset="0"/>
              </a:rPr>
              <a:t>t</a:t>
            </a:r>
            <a:r>
              <a:rPr lang="en-US" altLang="zh-CN" i="1" baseline="-25000">
                <a:latin typeface="Tahoma" charset="0"/>
                <a:ea typeface="宋体" charset="0"/>
                <a:cs typeface="宋体" charset="0"/>
              </a:rPr>
              <a:t>i</a:t>
            </a:r>
            <a:endParaRPr lang="en-US" altLang="zh-CN" i="1">
              <a:latin typeface="Tahoma" charset="0"/>
              <a:ea typeface="宋体" charset="0"/>
              <a:cs typeface="宋体" charset="0"/>
            </a:endParaRPr>
          </a:p>
        </p:txBody>
      </p:sp>
      <p:sp>
        <p:nvSpPr>
          <p:cNvPr id="56327" name="Rectangle 7"/>
          <p:cNvSpPr>
            <a:spLocks noChangeArrowheads="1"/>
          </p:cNvSpPr>
          <p:nvPr/>
        </p:nvSpPr>
        <p:spPr bwMode="auto">
          <a:xfrm>
            <a:off x="4343400" y="3306763"/>
            <a:ext cx="228600" cy="22098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56328" name="Rectangle 8"/>
          <p:cNvSpPr>
            <a:spLocks noChangeArrowheads="1"/>
          </p:cNvSpPr>
          <p:nvPr/>
        </p:nvSpPr>
        <p:spPr bwMode="auto">
          <a:xfrm>
            <a:off x="4343400" y="3916363"/>
            <a:ext cx="228600" cy="228600"/>
          </a:xfrm>
          <a:prstGeom prst="rect">
            <a:avLst/>
          </a:prstGeom>
          <a:solidFill>
            <a:schemeClr val="bg1"/>
          </a:solidFill>
          <a:ln w="9525">
            <a:solidFill>
              <a:schemeClr val="bg2"/>
            </a:solidFill>
            <a:miter lim="800000"/>
            <a:headEnd/>
            <a:tailEnd/>
          </a:ln>
        </p:spPr>
        <p:txBody>
          <a:bodyPr wrap="none" anchor="ctr"/>
          <a:lstStyle/>
          <a:p>
            <a:endParaRPr lang="en-US"/>
          </a:p>
        </p:txBody>
      </p:sp>
      <p:sp>
        <p:nvSpPr>
          <p:cNvPr id="56329" name="Text Box 9"/>
          <p:cNvSpPr txBox="1">
            <a:spLocks noChangeArrowheads="1"/>
          </p:cNvSpPr>
          <p:nvPr/>
        </p:nvSpPr>
        <p:spPr bwMode="auto">
          <a:xfrm>
            <a:off x="4267200" y="2819400"/>
            <a:ext cx="685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50000"/>
              </a:spcBef>
            </a:pPr>
            <a:r>
              <a:rPr lang="en-US" altLang="zh-CN" b="1" i="1">
                <a:latin typeface="Tahoma" charset="0"/>
                <a:ea typeface="宋体" charset="0"/>
                <a:cs typeface="宋体" charset="0"/>
              </a:rPr>
              <a:t>d</a:t>
            </a:r>
            <a:r>
              <a:rPr lang="en-US" altLang="zh-CN" i="1" baseline="-25000">
                <a:latin typeface="Tahoma" charset="0"/>
                <a:ea typeface="宋体" charset="0"/>
                <a:cs typeface="宋体" charset="0"/>
              </a:rPr>
              <a:t>j</a:t>
            </a:r>
            <a:endParaRPr lang="en-US" altLang="zh-CN" i="1">
              <a:latin typeface="Tahoma" charset="0"/>
              <a:ea typeface="宋体" charset="0"/>
              <a:cs typeface="宋体" charset="0"/>
            </a:endParaRPr>
          </a:p>
        </p:txBody>
      </p:sp>
      <p:sp>
        <p:nvSpPr>
          <p:cNvPr id="56330" name="Text Box 10"/>
          <p:cNvSpPr txBox="1">
            <a:spLocks noChangeArrowheads="1"/>
          </p:cNvSpPr>
          <p:nvPr/>
        </p:nvSpPr>
        <p:spPr bwMode="auto">
          <a:xfrm>
            <a:off x="5721350" y="2971800"/>
            <a:ext cx="6889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r>
              <a:rPr lang="en-US" altLang="zh-CN" sz="2000" i="1">
                <a:latin typeface="Tahoma" charset="0"/>
                <a:ea typeface="宋体" charset="0"/>
                <a:cs typeface="宋体" charset="0"/>
              </a:rPr>
              <a:t>N</a:t>
            </a:r>
          </a:p>
        </p:txBody>
      </p:sp>
      <p:sp>
        <p:nvSpPr>
          <p:cNvPr id="56331" name="Text Box 11"/>
          <p:cNvSpPr txBox="1">
            <a:spLocks noChangeArrowheads="1"/>
          </p:cNvSpPr>
          <p:nvPr/>
        </p:nvSpPr>
        <p:spPr bwMode="auto">
          <a:xfrm>
            <a:off x="782638" y="5318125"/>
            <a:ext cx="6889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r>
              <a:rPr lang="en-US" altLang="zh-CN" sz="2000" i="1">
                <a:latin typeface="Tahoma" charset="0"/>
                <a:ea typeface="宋体" charset="0"/>
                <a:cs typeface="宋体" charset="0"/>
              </a:rPr>
              <a:t>M</a:t>
            </a:r>
          </a:p>
        </p:txBody>
      </p:sp>
      <p:sp>
        <p:nvSpPr>
          <p:cNvPr id="1373198" name="Rectangle 14"/>
          <p:cNvSpPr>
            <a:spLocks noChangeArrowheads="1"/>
          </p:cNvSpPr>
          <p:nvPr/>
        </p:nvSpPr>
        <p:spPr bwMode="auto">
          <a:xfrm>
            <a:off x="7162800" y="3625850"/>
            <a:ext cx="1828800" cy="2462213"/>
          </a:xfrm>
          <a:prstGeom prst="rect">
            <a:avLst/>
          </a:prstGeom>
          <a:solidFill>
            <a:schemeClr val="accent2"/>
          </a:solidFill>
          <a:ln w="9525">
            <a:noFill/>
            <a:miter lim="800000"/>
            <a:headEnd/>
            <a:tailEnd/>
          </a:ln>
        </p:spPr>
        <p:txBody>
          <a:bodyPr anchor="ctr">
            <a:spAutoFit/>
          </a:bodyPr>
          <a:lstStyle/>
          <a:p>
            <a:r>
              <a:rPr lang="en-US" altLang="zh-CN" sz="2200">
                <a:ea typeface="宋体" charset="0"/>
                <a:cs typeface="宋体" charset="0"/>
              </a:rPr>
              <a:t>What does </a:t>
            </a:r>
            <a:r>
              <a:rPr lang="en-US" altLang="zh-CN" sz="2200" i="1">
                <a:ea typeface="宋体" charset="0"/>
                <a:cs typeface="宋体" charset="0"/>
              </a:rPr>
              <a:t>C</a:t>
            </a:r>
            <a:r>
              <a:rPr lang="en-US" altLang="zh-CN" sz="2200">
                <a:ea typeface="宋体" charset="0"/>
                <a:cs typeface="宋体" charset="0"/>
              </a:rPr>
              <a:t> contain if </a:t>
            </a:r>
            <a:r>
              <a:rPr lang="en-US" altLang="zh-CN" sz="2200" i="1">
                <a:ea typeface="宋体" charset="0"/>
                <a:cs typeface="宋体" charset="0"/>
              </a:rPr>
              <a:t>A</a:t>
            </a:r>
            <a:r>
              <a:rPr lang="en-US" altLang="zh-CN" sz="2200">
                <a:ea typeface="宋体" charset="0"/>
                <a:cs typeface="宋体" charset="0"/>
              </a:rPr>
              <a:t> is a term-doc incidence (0/1) matrix?</a:t>
            </a:r>
          </a:p>
        </p:txBody>
      </p:sp>
      <p:sp>
        <p:nvSpPr>
          <p:cNvPr id="56333" name="TextBox 13"/>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9.2.3</a:t>
            </a:r>
          </a:p>
        </p:txBody>
      </p:sp>
      <p:sp>
        <p:nvSpPr>
          <p:cNvPr id="2" name="TextBox 1"/>
          <p:cNvSpPr txBox="1"/>
          <p:nvPr/>
        </p:nvSpPr>
        <p:spPr>
          <a:xfrm>
            <a:off x="304010" y="3276600"/>
            <a:ext cx="458780" cy="584775"/>
          </a:xfrm>
          <a:prstGeom prst="rect">
            <a:avLst/>
          </a:prstGeom>
          <a:noFill/>
        </p:spPr>
        <p:txBody>
          <a:bodyPr wrap="none" rtlCol="0">
            <a:spAutoFit/>
          </a:bodyPr>
          <a:lstStyle/>
          <a:p>
            <a:r>
              <a:rPr lang="en-US" sz="3200" i="1" dirty="0"/>
              <a:t>A</a:t>
            </a:r>
          </a:p>
        </p:txBody>
      </p:sp>
    </p:spTree>
    <p:extLst>
      <p:ext uri="{BB962C8B-B14F-4D97-AF65-F5344CB8AC3E}">
        <p14:creationId xmlns:p14="http://schemas.microsoft.com/office/powerpoint/2010/main" val="343013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3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31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thesaurus generation example </a:t>
            </a:r>
            <a:r>
              <a:rPr lang="mr-IN" dirty="0"/>
              <a:t>…</a:t>
            </a:r>
            <a:r>
              <a:rPr lang="en-US" dirty="0"/>
              <a:t> sort of works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5234839"/>
              </p:ext>
            </p:extLst>
          </p:nvPr>
        </p:nvGraphicFramePr>
        <p:xfrm>
          <a:off x="457200" y="1600200"/>
          <a:ext cx="8229600" cy="407924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70840">
                <a:tc>
                  <a:txBody>
                    <a:bodyPr/>
                    <a:lstStyle/>
                    <a:p>
                      <a:r>
                        <a:rPr lang="en-US" dirty="0"/>
                        <a:t>Word</a:t>
                      </a:r>
                    </a:p>
                  </a:txBody>
                  <a:tcPr/>
                </a:tc>
                <a:tc>
                  <a:txBody>
                    <a:bodyPr/>
                    <a:lstStyle/>
                    <a:p>
                      <a:r>
                        <a:rPr lang="en-US" dirty="0"/>
                        <a:t>Nearest neighbors</a:t>
                      </a:r>
                    </a:p>
                  </a:txBody>
                  <a:tcPr/>
                </a:tc>
                <a:extLst>
                  <a:ext uri="{0D108BD9-81ED-4DB2-BD59-A6C34878D82A}">
                    <a16:rowId xmlns:a16="http://schemas.microsoft.com/office/drawing/2014/main" val="10000"/>
                  </a:ext>
                </a:extLst>
              </a:tr>
              <a:tr h="370840">
                <a:tc>
                  <a:txBody>
                    <a:bodyPr/>
                    <a:lstStyle/>
                    <a:p>
                      <a:r>
                        <a:rPr lang="en-US" dirty="0"/>
                        <a:t>absolutely</a:t>
                      </a:r>
                    </a:p>
                  </a:txBody>
                  <a:tcPr/>
                </a:tc>
                <a:tc>
                  <a:txBody>
                    <a:bodyPr/>
                    <a:lstStyle/>
                    <a:p>
                      <a:r>
                        <a:rPr lang="en-US" dirty="0"/>
                        <a:t>absurd, whatsoever, totally, exactly, nothing</a:t>
                      </a:r>
                    </a:p>
                  </a:txBody>
                  <a:tcPr/>
                </a:tc>
                <a:extLst>
                  <a:ext uri="{0D108BD9-81ED-4DB2-BD59-A6C34878D82A}">
                    <a16:rowId xmlns:a16="http://schemas.microsoft.com/office/drawing/2014/main" val="10001"/>
                  </a:ext>
                </a:extLst>
              </a:tr>
              <a:tr h="370840">
                <a:tc>
                  <a:txBody>
                    <a:bodyPr/>
                    <a:lstStyle/>
                    <a:p>
                      <a:r>
                        <a:rPr lang="en-US" dirty="0"/>
                        <a:t>bottomed</a:t>
                      </a:r>
                    </a:p>
                  </a:txBody>
                  <a:tcPr/>
                </a:tc>
                <a:tc>
                  <a:txBody>
                    <a:bodyPr/>
                    <a:lstStyle/>
                    <a:p>
                      <a:r>
                        <a:rPr lang="en-US" dirty="0"/>
                        <a:t>dip, copper, drops, topped, slide, trimmed</a:t>
                      </a:r>
                    </a:p>
                  </a:txBody>
                  <a:tcPr/>
                </a:tc>
                <a:extLst>
                  <a:ext uri="{0D108BD9-81ED-4DB2-BD59-A6C34878D82A}">
                    <a16:rowId xmlns:a16="http://schemas.microsoft.com/office/drawing/2014/main" val="10002"/>
                  </a:ext>
                </a:extLst>
              </a:tr>
              <a:tr h="370840">
                <a:tc>
                  <a:txBody>
                    <a:bodyPr/>
                    <a:lstStyle/>
                    <a:p>
                      <a:r>
                        <a:rPr lang="en-US" dirty="0"/>
                        <a:t>captivating</a:t>
                      </a:r>
                    </a:p>
                  </a:txBody>
                  <a:tcPr/>
                </a:tc>
                <a:tc>
                  <a:txBody>
                    <a:bodyPr/>
                    <a:lstStyle/>
                    <a:p>
                      <a:r>
                        <a:rPr lang="en-US" dirty="0"/>
                        <a:t>shimmer, stunningly, superbly,</a:t>
                      </a:r>
                      <a:r>
                        <a:rPr lang="en-US" baseline="0" dirty="0"/>
                        <a:t> plucky, witty</a:t>
                      </a:r>
                      <a:endParaRPr lang="en-US" dirty="0"/>
                    </a:p>
                  </a:txBody>
                  <a:tcPr/>
                </a:tc>
                <a:extLst>
                  <a:ext uri="{0D108BD9-81ED-4DB2-BD59-A6C34878D82A}">
                    <a16:rowId xmlns:a16="http://schemas.microsoft.com/office/drawing/2014/main" val="10003"/>
                  </a:ext>
                </a:extLst>
              </a:tr>
              <a:tr h="370840">
                <a:tc>
                  <a:txBody>
                    <a:bodyPr/>
                    <a:lstStyle/>
                    <a:p>
                      <a:r>
                        <a:rPr lang="en-US" dirty="0"/>
                        <a:t>doghouse</a:t>
                      </a:r>
                    </a:p>
                  </a:txBody>
                  <a:tcPr/>
                </a:tc>
                <a:tc>
                  <a:txBody>
                    <a:bodyPr/>
                    <a:lstStyle/>
                    <a:p>
                      <a:r>
                        <a:rPr lang="en-US" dirty="0"/>
                        <a:t>dog, porch, crawling, beside, downstairs</a:t>
                      </a:r>
                    </a:p>
                  </a:txBody>
                  <a:tcPr/>
                </a:tc>
                <a:extLst>
                  <a:ext uri="{0D108BD9-81ED-4DB2-BD59-A6C34878D82A}">
                    <a16:rowId xmlns:a16="http://schemas.microsoft.com/office/drawing/2014/main" val="10004"/>
                  </a:ext>
                </a:extLst>
              </a:tr>
              <a:tr h="370840">
                <a:tc>
                  <a:txBody>
                    <a:bodyPr/>
                    <a:lstStyle/>
                    <a:p>
                      <a:r>
                        <a:rPr lang="en-US" dirty="0"/>
                        <a:t>makeup</a:t>
                      </a:r>
                    </a:p>
                  </a:txBody>
                  <a:tcPr/>
                </a:tc>
                <a:tc>
                  <a:txBody>
                    <a:bodyPr/>
                    <a:lstStyle/>
                    <a:p>
                      <a:r>
                        <a:rPr lang="en-US" dirty="0"/>
                        <a:t>repellent, lotion, glossy, sunscreen, skin, gel</a:t>
                      </a:r>
                    </a:p>
                  </a:txBody>
                  <a:tcPr/>
                </a:tc>
                <a:extLst>
                  <a:ext uri="{0D108BD9-81ED-4DB2-BD59-A6C34878D82A}">
                    <a16:rowId xmlns:a16="http://schemas.microsoft.com/office/drawing/2014/main" val="10005"/>
                  </a:ext>
                </a:extLst>
              </a:tr>
              <a:tr h="370840">
                <a:tc>
                  <a:txBody>
                    <a:bodyPr/>
                    <a:lstStyle/>
                    <a:p>
                      <a:r>
                        <a:rPr lang="en-US" dirty="0"/>
                        <a:t>mediating</a:t>
                      </a:r>
                    </a:p>
                  </a:txBody>
                  <a:tcPr/>
                </a:tc>
                <a:tc>
                  <a:txBody>
                    <a:bodyPr/>
                    <a:lstStyle/>
                    <a:p>
                      <a:r>
                        <a:rPr lang="en-US" dirty="0"/>
                        <a:t>reconciliation,</a:t>
                      </a:r>
                      <a:r>
                        <a:rPr lang="en-US" baseline="0" dirty="0"/>
                        <a:t> negotiate, cease, conciliation</a:t>
                      </a:r>
                      <a:endParaRPr lang="en-US" dirty="0"/>
                    </a:p>
                  </a:txBody>
                  <a:tcPr/>
                </a:tc>
                <a:extLst>
                  <a:ext uri="{0D108BD9-81ED-4DB2-BD59-A6C34878D82A}">
                    <a16:rowId xmlns:a16="http://schemas.microsoft.com/office/drawing/2014/main" val="10006"/>
                  </a:ext>
                </a:extLst>
              </a:tr>
              <a:tr h="370840">
                <a:tc>
                  <a:txBody>
                    <a:bodyPr/>
                    <a:lstStyle/>
                    <a:p>
                      <a:r>
                        <a:rPr lang="en-US" dirty="0"/>
                        <a:t>keeping</a:t>
                      </a:r>
                    </a:p>
                  </a:txBody>
                  <a:tcPr/>
                </a:tc>
                <a:tc>
                  <a:txBody>
                    <a:bodyPr/>
                    <a:lstStyle/>
                    <a:p>
                      <a:r>
                        <a:rPr lang="en-US" dirty="0"/>
                        <a:t>hoping, bring, wiping, could,</a:t>
                      </a:r>
                      <a:r>
                        <a:rPr lang="en-US" baseline="0" dirty="0"/>
                        <a:t> some, would</a:t>
                      </a:r>
                      <a:endParaRPr lang="en-US" dirty="0"/>
                    </a:p>
                  </a:txBody>
                  <a:tcPr/>
                </a:tc>
                <a:extLst>
                  <a:ext uri="{0D108BD9-81ED-4DB2-BD59-A6C34878D82A}">
                    <a16:rowId xmlns:a16="http://schemas.microsoft.com/office/drawing/2014/main" val="10007"/>
                  </a:ext>
                </a:extLst>
              </a:tr>
              <a:tr h="370840">
                <a:tc>
                  <a:txBody>
                    <a:bodyPr/>
                    <a:lstStyle/>
                    <a:p>
                      <a:r>
                        <a:rPr lang="en-US" dirty="0"/>
                        <a:t>lithographs</a:t>
                      </a:r>
                    </a:p>
                  </a:txBody>
                  <a:tcPr/>
                </a:tc>
                <a:tc>
                  <a:txBody>
                    <a:bodyPr/>
                    <a:lstStyle/>
                    <a:p>
                      <a:r>
                        <a:rPr lang="en-US" dirty="0"/>
                        <a:t>drawings,</a:t>
                      </a:r>
                      <a:r>
                        <a:rPr lang="en-US" baseline="0" dirty="0"/>
                        <a:t> Picasso, Dali, sculptures, Gauguin</a:t>
                      </a:r>
                      <a:endParaRPr lang="en-US" dirty="0"/>
                    </a:p>
                  </a:txBody>
                  <a:tcPr/>
                </a:tc>
                <a:extLst>
                  <a:ext uri="{0D108BD9-81ED-4DB2-BD59-A6C34878D82A}">
                    <a16:rowId xmlns:a16="http://schemas.microsoft.com/office/drawing/2014/main" val="10008"/>
                  </a:ext>
                </a:extLst>
              </a:tr>
              <a:tr h="370840">
                <a:tc>
                  <a:txBody>
                    <a:bodyPr/>
                    <a:lstStyle/>
                    <a:p>
                      <a:r>
                        <a:rPr lang="en-US" dirty="0"/>
                        <a:t>pathogens</a:t>
                      </a:r>
                    </a:p>
                  </a:txBody>
                  <a:tcPr/>
                </a:tc>
                <a:tc>
                  <a:txBody>
                    <a:bodyPr/>
                    <a:lstStyle/>
                    <a:p>
                      <a:r>
                        <a:rPr lang="en-US" dirty="0"/>
                        <a:t>toxins, bacteria, organisms,</a:t>
                      </a:r>
                      <a:r>
                        <a:rPr lang="en-US" baseline="0" dirty="0"/>
                        <a:t> bacterial, parasites</a:t>
                      </a:r>
                      <a:endParaRPr lang="en-US" dirty="0"/>
                    </a:p>
                  </a:txBody>
                  <a:tcPr/>
                </a:tc>
                <a:extLst>
                  <a:ext uri="{0D108BD9-81ED-4DB2-BD59-A6C34878D82A}">
                    <a16:rowId xmlns:a16="http://schemas.microsoft.com/office/drawing/2014/main" val="10009"/>
                  </a:ext>
                </a:extLst>
              </a:tr>
              <a:tr h="370840">
                <a:tc>
                  <a:txBody>
                    <a:bodyPr/>
                    <a:lstStyle/>
                    <a:p>
                      <a:r>
                        <a:rPr lang="en-US" dirty="0"/>
                        <a:t>senses</a:t>
                      </a:r>
                    </a:p>
                  </a:txBody>
                  <a:tcPr/>
                </a:tc>
                <a:tc>
                  <a:txBody>
                    <a:bodyPr/>
                    <a:lstStyle/>
                    <a:p>
                      <a:r>
                        <a:rPr lang="en-US" dirty="0"/>
                        <a:t>grasp, psyche,</a:t>
                      </a:r>
                      <a:r>
                        <a:rPr lang="en-US" baseline="0" dirty="0"/>
                        <a:t> truly, clumsy, naïve, innate </a:t>
                      </a:r>
                      <a:endParaRPr lang="en-US" dirty="0"/>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381000" y="5886116"/>
            <a:ext cx="8377806" cy="707886"/>
          </a:xfrm>
          <a:prstGeom prst="rect">
            <a:avLst/>
          </a:prstGeom>
          <a:noFill/>
        </p:spPr>
        <p:txBody>
          <a:bodyPr wrap="none" rtlCol="0">
            <a:spAutoFit/>
          </a:bodyPr>
          <a:lstStyle/>
          <a:p>
            <a:r>
              <a:rPr lang="en-US" sz="2000" b="1" dirty="0"/>
              <a:t>Too little data </a:t>
            </a:r>
            <a:r>
              <a:rPr lang="en-US" sz="2000" dirty="0"/>
              <a:t>(10s of millions of words) treated by </a:t>
            </a:r>
            <a:r>
              <a:rPr lang="en-US" sz="2000" b="1" dirty="0"/>
              <a:t>too sparse method</a:t>
            </a:r>
            <a:r>
              <a:rPr lang="en-US" sz="2000" dirty="0"/>
              <a:t>.</a:t>
            </a:r>
          </a:p>
          <a:p>
            <a:r>
              <a:rPr lang="en-US" sz="2000" dirty="0"/>
              <a:t>100,000 words = 10</a:t>
            </a:r>
            <a:r>
              <a:rPr lang="en-US" sz="2000" baseline="30000" dirty="0"/>
              <a:t>10</a:t>
            </a:r>
            <a:r>
              <a:rPr lang="en-US" sz="2000" dirty="0"/>
              <a:t> entries in </a:t>
            </a:r>
            <a:r>
              <a:rPr lang="en-US" sz="2000" i="1" dirty="0"/>
              <a:t>C</a:t>
            </a:r>
            <a:r>
              <a:rPr lang="en-US" sz="2000" dirty="0"/>
              <a:t>. </a:t>
            </a:r>
          </a:p>
        </p:txBody>
      </p:sp>
    </p:spTree>
    <p:extLst>
      <p:ext uri="{BB962C8B-B14F-4D97-AF65-F5344CB8AC3E}">
        <p14:creationId xmlns:p14="http://schemas.microsoft.com/office/powerpoint/2010/main" val="352814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a:latin typeface="Calibri" charset="0"/>
                <a:ea typeface="宋体" charset="0"/>
                <a:cs typeface="宋体" charset="0"/>
              </a:rPr>
              <a:t>How can we represent term relations?</a:t>
            </a:r>
          </a:p>
        </p:txBody>
      </p:sp>
      <p:sp>
        <p:nvSpPr>
          <p:cNvPr id="52227" name="Rectangle 3"/>
          <p:cNvSpPr>
            <a:spLocks noGrp="1" noChangeArrowheads="1"/>
          </p:cNvSpPr>
          <p:nvPr>
            <p:ph idx="1"/>
          </p:nvPr>
        </p:nvSpPr>
        <p:spPr/>
        <p:txBody>
          <a:bodyPr/>
          <a:lstStyle/>
          <a:p>
            <a:pPr eaLnBrk="1" hangingPunct="1"/>
            <a:r>
              <a:rPr lang="en-US" altLang="zh-CN" sz="2400" dirty="0">
                <a:latin typeface="Calibri" charset="0"/>
                <a:ea typeface="宋体" charset="0"/>
                <a:cs typeface="宋体" charset="0"/>
              </a:rPr>
              <a:t>With the standard symbolic encoding of terms, each term is a dimension</a:t>
            </a:r>
          </a:p>
          <a:p>
            <a:pPr eaLnBrk="1" hangingPunct="1"/>
            <a:r>
              <a:rPr lang="en-US" altLang="zh-CN" sz="2400" dirty="0">
                <a:latin typeface="Calibri" charset="0"/>
                <a:ea typeface="宋体" charset="0"/>
                <a:cs typeface="宋体" charset="0"/>
              </a:rPr>
              <a:t>Different terms have no inherent similarity</a:t>
            </a:r>
          </a:p>
          <a:p>
            <a:pPr eaLnBrk="1" hangingPunct="1"/>
            <a:r>
              <a:rPr lang="en-US" sz="2400" dirty="0">
                <a:solidFill>
                  <a:srgbClr val="3A87FF"/>
                </a:solidFill>
                <a:latin typeface="Chalkduster"/>
                <a:cs typeface="Chalkduster"/>
              </a:rPr>
              <a:t>motel [0 0 0 0 0 0 0 0 0 0 1 0 0 0 0]</a:t>
            </a:r>
            <a:r>
              <a:rPr lang="en-US" sz="2400" baseline="30000" dirty="0">
                <a:solidFill>
                  <a:srgbClr val="3A87FF"/>
                </a:solidFill>
                <a:latin typeface="Chalkduster"/>
                <a:cs typeface="Chalkduster"/>
              </a:rPr>
              <a:t>T</a:t>
            </a:r>
            <a:br>
              <a:rPr lang="en-US" sz="2400" dirty="0">
                <a:solidFill>
                  <a:srgbClr val="3A87FF"/>
                </a:solidFill>
                <a:latin typeface="Chalkduster"/>
                <a:cs typeface="Chalkduster"/>
              </a:rPr>
            </a:br>
            <a:r>
              <a:rPr lang="en-US" sz="2400" dirty="0">
                <a:solidFill>
                  <a:srgbClr val="3A87FF"/>
                </a:solidFill>
                <a:latin typeface="Chalkduster"/>
                <a:cs typeface="Chalkduster"/>
              </a:rPr>
              <a:t>hotel  [0 0 0 0 0 0 0 3 0 0 0 0 0 0 0] = 0</a:t>
            </a:r>
            <a:endParaRPr lang="en-US" altLang="zh-CN" sz="2400" b="1" dirty="0">
              <a:solidFill>
                <a:srgbClr val="139CB7"/>
              </a:solidFill>
              <a:latin typeface="Calibri" charset="0"/>
              <a:ea typeface="宋体" charset="0"/>
              <a:cs typeface="宋体" charset="0"/>
            </a:endParaRPr>
          </a:p>
          <a:p>
            <a:pPr eaLnBrk="1" hangingPunct="1"/>
            <a:r>
              <a:rPr lang="en-US" altLang="zh-CN" sz="2400" dirty="0">
                <a:latin typeface="Calibri" charset="0"/>
                <a:ea typeface="宋体" charset="0"/>
                <a:cs typeface="宋体" charset="0"/>
              </a:rPr>
              <a:t>If query on </a:t>
            </a:r>
            <a:r>
              <a:rPr lang="en-US" altLang="zh-CN" sz="2400" i="1" dirty="0">
                <a:latin typeface="Calibri" charset="0"/>
                <a:ea typeface="宋体" charset="0"/>
                <a:cs typeface="宋体" charset="0"/>
              </a:rPr>
              <a:t>hotel</a:t>
            </a:r>
            <a:r>
              <a:rPr lang="en-US" altLang="zh-CN" sz="2400" dirty="0">
                <a:latin typeface="Calibri" charset="0"/>
                <a:ea typeface="宋体" charset="0"/>
                <a:cs typeface="宋体" charset="0"/>
              </a:rPr>
              <a:t> and document has </a:t>
            </a:r>
            <a:r>
              <a:rPr lang="en-US" altLang="zh-CN" sz="2400" i="1" dirty="0">
                <a:latin typeface="Calibri" charset="0"/>
                <a:ea typeface="宋体" charset="0"/>
                <a:cs typeface="宋体" charset="0"/>
              </a:rPr>
              <a:t>motel</a:t>
            </a:r>
            <a:r>
              <a:rPr lang="en-US" altLang="zh-CN" sz="2400" dirty="0">
                <a:latin typeface="Calibri" charset="0"/>
                <a:ea typeface="宋体" charset="0"/>
                <a:cs typeface="宋体" charset="0"/>
              </a:rPr>
              <a:t>, then our query and document vectors are </a:t>
            </a:r>
            <a:r>
              <a:rPr lang="en-US" altLang="zh-CN" sz="2400" b="1" dirty="0">
                <a:solidFill>
                  <a:srgbClr val="139CB7"/>
                </a:solidFill>
                <a:latin typeface="Calibri" charset="0"/>
                <a:ea typeface="宋体" charset="0"/>
                <a:cs typeface="宋体" charset="0"/>
              </a:rPr>
              <a:t>orthogonal</a:t>
            </a:r>
          </a:p>
          <a:p>
            <a:pPr eaLnBrk="1" hangingPunct="1"/>
            <a:endParaRPr lang="en-US" altLang="zh-CN" sz="2400" b="1" dirty="0">
              <a:solidFill>
                <a:srgbClr val="139CB7"/>
              </a:solidFill>
              <a:latin typeface="Calibri" charset="0"/>
              <a:ea typeface="宋体" charset="0"/>
              <a:cs typeface="宋体" charset="0"/>
            </a:endParaRPr>
          </a:p>
          <a:p>
            <a:pPr eaLnBrk="1" hangingPunct="1"/>
            <a:endParaRPr lang="en-US" altLang="zh-CN" sz="2400" dirty="0">
              <a:latin typeface="Calibri" charset="0"/>
              <a:ea typeface="宋体" charset="0"/>
              <a:cs typeface="宋体" charset="0"/>
            </a:endParaRPr>
          </a:p>
        </p:txBody>
      </p:sp>
      <p:sp>
        <p:nvSpPr>
          <p:cNvPr id="52228" name="TextBox 4"/>
          <p:cNvSpPr txBox="1">
            <a:spLocks noChangeArrowheads="1"/>
          </p:cNvSpPr>
          <p:nvPr/>
        </p:nvSpPr>
        <p:spPr bwMode="auto">
          <a:xfrm>
            <a:off x="7620000" y="-33338"/>
            <a:ext cx="1166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742950" indent="-285750" eaLnBrk="0" hangingPunct="0">
              <a:defRPr sz="2400">
                <a:solidFill>
                  <a:schemeClr val="tx1"/>
                </a:solidFill>
                <a:latin typeface="Lucida Sans" charset="0"/>
                <a:ea typeface="Arial Unicode MS" charset="0"/>
                <a:cs typeface="Arial Unicode MS" charset="0"/>
              </a:defRPr>
            </a:lvl2pPr>
            <a:lvl3pPr marL="1143000" indent="-228600" eaLnBrk="0" hangingPunct="0">
              <a:defRPr sz="2400">
                <a:solidFill>
                  <a:schemeClr val="tx1"/>
                </a:solidFill>
                <a:latin typeface="Lucida Sans" charset="0"/>
                <a:ea typeface="Arial Unicode MS" charset="0"/>
                <a:cs typeface="Arial Unicode MS" charset="0"/>
              </a:defRPr>
            </a:lvl3pPr>
            <a:lvl4pPr marL="1600200" indent="-228600" eaLnBrk="0" hangingPunct="0">
              <a:defRPr sz="2400">
                <a:solidFill>
                  <a:schemeClr val="tx1"/>
                </a:solidFill>
                <a:latin typeface="Lucida Sans" charset="0"/>
                <a:ea typeface="Arial Unicode MS" charset="0"/>
                <a:cs typeface="Arial Unicode MS" charset="0"/>
              </a:defRPr>
            </a:lvl4pPr>
            <a:lvl5pPr marL="2057400" indent="-228600" eaLnBrk="0" hangingPunct="0">
              <a:defRPr sz="2400">
                <a:solidFill>
                  <a:schemeClr val="tx1"/>
                </a:solidFill>
                <a:latin typeface="Lucida Sans" charset="0"/>
                <a:ea typeface="Arial Unicode MS" charset="0"/>
                <a:cs typeface="Arial Unicode MS" charset="0"/>
              </a:defRPr>
            </a:lvl5pPr>
            <a:lvl6pPr marL="25146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29718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34290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3886200" indent="-2286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9.2.2</a:t>
            </a:r>
          </a:p>
        </p:txBody>
      </p:sp>
    </p:spTree>
    <p:extLst>
      <p:ext uri="{BB962C8B-B14F-4D97-AF65-F5344CB8AC3E}">
        <p14:creationId xmlns:p14="http://schemas.microsoft.com/office/powerpoint/2010/main" val="162168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symb}&#10;\pagestyle{empty}&#10;&#10;\begin{document}&#10;$\theta = &#10;\left[&#10;\begin{array}{l}&#10;  v_{aardvark}  \\&#10;  v_{a}  \\&#10;  \vdots\\&#10; v_{zebra}\\&#10;u_{aardvark}\\&#10;u_{a}  \\&#10;  \vdots\\&#10; u_{zebra}\\&#10; \end{array}&#10;\right]&#10;\in \mathbb{R}^{2dV}&#10;$&#10;\end{document}"/>
  <p:tag name="FILENAME" val="TP_tmp"/>
  <p:tag name="FORMAT" val="png16m"/>
  <p:tag name="RES" val="1200"/>
  <p:tag name="BLEND" val="0"/>
  <p:tag name="TRANSPARENT" val="0"/>
  <p:tag name="TBUG" val="0"/>
  <p:tag name="ALLOWFS" val="0"/>
  <p:tag name="ORIGWIDTH" val="115"/>
  <p:tag name="PICTUREFILESIZE" val="28319"/>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begin{eqnarray}&#10;\frac{du}{dx} = 3x^2 \nonumber&#10;\end{eqnarray}&#10;&#10;\end{document}"/>
  <p:tag name="FILENAME" val="TP_tmp"/>
  <p:tag name="FORMAT" val="png16m"/>
  <p:tag name="RES" val="1200"/>
  <p:tag name="BLEND" val="0"/>
  <p:tag name="TRANSPARENT" val="0"/>
  <p:tag name="TBUG" val="0"/>
  <p:tag name="ALLOWFS" val="0"/>
  <p:tag name="ORIGWIDTH" val="41"/>
  <p:tag name="PICTUREFILESIZE" val="526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theta$&#10;\end{document}"/>
  <p:tag name="FILENAME" val="TP_tmp"/>
  <p:tag name="FORMAT" val="png16m"/>
  <p:tag name="RES" val="1200"/>
  <p:tag name="BLEND" val="0"/>
  <p:tag name="TRANSPARENT" val="0"/>
  <p:tag name="TBUG" val="0"/>
  <p:tag name="ALLOWFS" val="0"/>
  <p:tag name="ORIGWIDTH" val="5"/>
  <p:tag name="PICTUREFILESIZE" val="85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theta^{new} = \theta^{old} - \alpha \nabla_{\theta}J(\theta)$&#10;&#10;\end{document}"/>
  <p:tag name="FILENAME" val="TP_tmp"/>
  <p:tag name="FORMAT" val="png16m"/>
  <p:tag name="RES" val="1200"/>
  <p:tag name="BLEND" val="0"/>
  <p:tag name="TRANSPARENT" val="0"/>
  <p:tag name="TBUG" val="0"/>
  <p:tag name="ALLOWFS" val="0"/>
  <p:tag name="ORIGWIDTH" val="99"/>
  <p:tag name="PICTUREFILESIZE" val="708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theta^{new} = \theta^{old} - \alpha \nabla_{\theta}J_t(\theta)$&#10;&#10;\end{document}"/>
  <p:tag name="FILENAME" val="TP_tmp"/>
  <p:tag name="FORMAT" val="png16m"/>
  <p:tag name="RES" val="1200"/>
  <p:tag name="BLEND" val="0"/>
  <p:tag name="TRANSPARENT" val="0"/>
  <p:tag name="TBUG" val="0"/>
  <p:tag name="ALLOWFS" val="0"/>
  <p:tag name="ORIGWIDTH" val="102"/>
  <p:tag name="PICTUREFILESIZE" val="730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frac{dy}{dx} = \frac{dy}{du}\frac{du}{dx} = \frac{d f(u)}{du}\frac{dg(x)}{dx} $&#10;&#10;\end{document}"/>
  <p:tag name="FILENAME" val="TP_tmp"/>
  <p:tag name="FORMAT" val="png16m"/>
  <p:tag name="RES" val="1200"/>
  <p:tag name="BLEND" val="0"/>
  <p:tag name="TRANSPARENT" val="0"/>
  <p:tag name="TBUG" val="0"/>
  <p:tag name="ALLOWFS" val="0"/>
  <p:tag name="ORIGWIDTH" val="101"/>
  <p:tag name="PICTUREFILESIZE" val="887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begin{eqnarray}&#10;\frac{dy}{dx} &amp;=&amp; \frac{d}{dx}  5(x^3 + 7)^4 \nonumber&#10;\end{eqnarray}&#10;&#10;\end{document}"/>
  <p:tag name="FILENAME" val="TP_tmp"/>
  <p:tag name="FORMAT" val="png16m"/>
  <p:tag name="RES" val="1200"/>
  <p:tag name="BLEND" val="0"/>
  <p:tag name="TRANSPARENT" val="0"/>
  <p:tag name="TBUG" val="0"/>
  <p:tag name="ALLOWFS" val="0"/>
  <p:tag name="ORIGWIDTH" val="98"/>
  <p:tag name="PICTUREFILESIZE" val="864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 = f(u) = 5 u ^ 4&#10;$&#10;\end{document}"/>
  <p:tag name="FILENAME" val="TP_tmp"/>
  <p:tag name="FORMAT" val="png16m"/>
  <p:tag name="RES" val="1200"/>
  <p:tag name="BLEND" val="0"/>
  <p:tag name="TRANSPARENT" val="0"/>
  <p:tag name="TBUG" val="0"/>
  <p:tag name="ALLOWFS" val="0"/>
  <p:tag name="ORIGWIDTH" val="67"/>
  <p:tag name="PICTUREFILESIZE" val="42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u = g(x) = x^3 + 7&#10;$&#10;\end{document}"/>
  <p:tag name="FILENAME" val="TP_tmp"/>
  <p:tag name="FORMAT" val="png16m"/>
  <p:tag name="RES" val="1200"/>
  <p:tag name="BLEND" val="0"/>
  <p:tag name="TRANSPARENT" val="0"/>
  <p:tag name="TBUG" val="0"/>
  <p:tag name="ALLOWFS" val="0"/>
  <p:tag name="ORIGWIDTH" val="79"/>
  <p:tag name="PICTUREFILESIZE" val="465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begin{eqnarray}&#10;\frac{dy}{du}= 20 u^3\nonumber&#10;\end{eqnarray}&#10;&#10;\end{document}"/>
  <p:tag name="FILENAME" val="TP_tmp"/>
  <p:tag name="FORMAT" val="png16m"/>
  <p:tag name="RES" val="1200"/>
  <p:tag name="BLEND" val="0"/>
  <p:tag name="TRANSPARENT" val="0"/>
  <p:tag name="TBUG" val="0"/>
  <p:tag name="ALLOWFS" val="0"/>
  <p:tag name="ORIGWIDTH" val="46"/>
  <p:tag name="PICTUREFILESIZE" val="5654"/>
</p:tagLst>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IIR-slides.potx</Template>
  <TotalTime>21390</TotalTime>
  <Words>3531</Words>
  <Application>Microsoft Macintosh PowerPoint</Application>
  <PresentationFormat>On-screen Show (4:3)</PresentationFormat>
  <Paragraphs>505</Paragraphs>
  <Slides>60</Slides>
  <Notes>33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2" baseType="lpstr">
      <vt:lpstr>Arial Unicode MS</vt:lpstr>
      <vt:lpstr>ＭＳ ゴシック</vt:lpstr>
      <vt:lpstr>Arial</vt:lpstr>
      <vt:lpstr>Arial Narrow</vt:lpstr>
      <vt:lpstr>Calibri</vt:lpstr>
      <vt:lpstr>Cambria Math</vt:lpstr>
      <vt:lpstr>Chalkduster</vt:lpstr>
      <vt:lpstr>Lucida Sans</vt:lpstr>
      <vt:lpstr>Tahoma</vt:lpstr>
      <vt:lpstr>Wingdings</vt:lpstr>
      <vt:lpstr>IIR-slides</vt:lpstr>
      <vt:lpstr>Chart</vt:lpstr>
      <vt:lpstr>PowerPoint Presentation</vt:lpstr>
      <vt:lpstr>How can we more robustly match a user’s search intent?</vt:lpstr>
      <vt:lpstr>How can we more robustly match a user’s search intent?</vt:lpstr>
      <vt:lpstr>Example of manual thesaurus </vt:lpstr>
      <vt:lpstr>Search log query expansion</vt:lpstr>
      <vt:lpstr>Automatic Thesaurus Generation</vt:lpstr>
      <vt:lpstr>Simple Co-occurrence Thesaurus</vt:lpstr>
      <vt:lpstr>Automatic thesaurus generation example … sort of works</vt:lpstr>
      <vt:lpstr>How can we represent term relations?</vt:lpstr>
      <vt:lpstr>Can you directly learn term relations?</vt:lpstr>
      <vt:lpstr>Is there a better way?</vt:lpstr>
      <vt:lpstr>Distributional similarity based representations</vt:lpstr>
      <vt:lpstr>Solution: Low dimensional vectors</vt:lpstr>
      <vt:lpstr>Traditional Way: Latent Semantic Indexing/Analysis</vt:lpstr>
      <vt:lpstr>“Neural Embeddings”</vt:lpstr>
      <vt:lpstr>Word meaning is defined in terms of vectors</vt:lpstr>
      <vt:lpstr>Neural word embeddings - visualization</vt:lpstr>
      <vt:lpstr>Basic idea of learning neural network word embeddings</vt:lpstr>
      <vt:lpstr>Idea: Directly learn low-dimensional word vectors based on ability to predict</vt:lpstr>
      <vt:lpstr>Word2vec is a family of algorithms [Mikolov et al. 2013]</vt:lpstr>
      <vt:lpstr>Word2Vec Skip-gram Overview</vt:lpstr>
      <vt:lpstr>Word2vec: objective function</vt:lpstr>
      <vt:lpstr>Word2vec: objective function</vt:lpstr>
      <vt:lpstr>Word2vec: prediction function</vt:lpstr>
      <vt:lpstr>Word2vec: 2 matrices of parameters</vt:lpstr>
      <vt:lpstr>To learn good word vectors:  Compute all vector gradients!</vt:lpstr>
      <vt:lpstr>Intuition of how to minimize loss for a simple function over two parameters</vt:lpstr>
      <vt:lpstr>Descending by using derivatives</vt:lpstr>
      <vt:lpstr>Vanilla Gradient Descent Code</vt:lpstr>
      <vt:lpstr>Stochastic Gradient Descent</vt:lpstr>
      <vt:lpstr>Working out how to optimize a neural network is really all the chain rule!</vt:lpstr>
      <vt:lpstr>PowerPoint Presentation</vt:lpstr>
      <vt:lpstr>PowerPoint Presentation</vt:lpstr>
      <vt:lpstr>PowerPoint Presentation</vt:lpstr>
      <vt:lpstr>PowerPoint Presentation</vt:lpstr>
      <vt:lpstr>PowerPoint Presentation</vt:lpstr>
      <vt:lpstr>Linear Relationships in word2vec</vt:lpstr>
      <vt:lpstr>Word Analogies</vt:lpstr>
      <vt:lpstr>GloVe Visualizations</vt:lpstr>
      <vt:lpstr>Glove Visualizations: Company - CEO</vt:lpstr>
      <vt:lpstr>Glove Visualizations: Superlatives</vt:lpstr>
      <vt:lpstr>Application to Information Retrieval</vt:lpstr>
      <vt:lpstr>An application to information retrieval</vt:lpstr>
      <vt:lpstr>Modeling document aboutness:  Results from a search for Albuquerque</vt:lpstr>
      <vt:lpstr>Using 2 word embeddings</vt:lpstr>
      <vt:lpstr>Using 2 word embeddings</vt:lpstr>
      <vt:lpstr>Dual Embedding Space Model (DESM)</vt:lpstr>
      <vt:lpstr>Dual Embedding Space Model (DESM)</vt:lpstr>
      <vt:lpstr>Experiments</vt:lpstr>
      <vt:lpstr>Results – reranking k-best list </vt:lpstr>
      <vt:lpstr>Results – whole ranking system</vt:lpstr>
      <vt:lpstr>A possible explanation</vt:lpstr>
      <vt:lpstr>DESM conclusions</vt:lpstr>
      <vt:lpstr>What else can neural nets do in IR?</vt:lpstr>
      <vt:lpstr>What else can neural nets do in IR?</vt:lpstr>
      <vt:lpstr>Summary: Embed all the things!</vt:lpstr>
      <vt:lpstr>PowerPoint Presentation</vt:lpstr>
      <vt:lpstr>Global vs. local embedding [Diaz 2016]</vt:lpstr>
      <vt:lpstr>Global vs. local embedding [Diaz 2016]</vt:lpstr>
      <vt:lpstr>Ad-hoc retrieval using local and distributed representation [Mitra et al. 2017]</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Manning</dc:creator>
  <cp:lastModifiedBy>Christopher Manning</cp:lastModifiedBy>
  <cp:revision>147</cp:revision>
  <cp:lastPrinted>2015-05-19T20:13:03Z</cp:lastPrinted>
  <dcterms:created xsi:type="dcterms:W3CDTF">2009-11-12T16:38:50Z</dcterms:created>
  <dcterms:modified xsi:type="dcterms:W3CDTF">2019-05-14T18:23:25Z</dcterms:modified>
</cp:coreProperties>
</file>